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2" r:id="rId1"/>
  </p:sldMasterIdLst>
  <p:notesMasterIdLst>
    <p:notesMasterId r:id="rId29"/>
  </p:notesMasterIdLst>
  <p:handoutMasterIdLst>
    <p:handoutMasterId r:id="rId30"/>
  </p:handoutMasterIdLst>
  <p:sldIdLst>
    <p:sldId id="275" r:id="rId2"/>
    <p:sldId id="1455" r:id="rId3"/>
    <p:sldId id="1794" r:id="rId4"/>
    <p:sldId id="315" r:id="rId5"/>
    <p:sldId id="308" r:id="rId6"/>
    <p:sldId id="1786" r:id="rId7"/>
    <p:sldId id="1795" r:id="rId8"/>
    <p:sldId id="1796" r:id="rId9"/>
    <p:sldId id="483" r:id="rId10"/>
    <p:sldId id="316" r:id="rId11"/>
    <p:sldId id="1733" r:id="rId12"/>
    <p:sldId id="317" r:id="rId13"/>
    <p:sldId id="312" r:id="rId14"/>
    <p:sldId id="1798" r:id="rId15"/>
    <p:sldId id="336" r:id="rId16"/>
    <p:sldId id="309" r:id="rId17"/>
    <p:sldId id="320" r:id="rId18"/>
    <p:sldId id="1738" r:id="rId19"/>
    <p:sldId id="1744" r:id="rId20"/>
    <p:sldId id="1746" r:id="rId21"/>
    <p:sldId id="464" r:id="rId22"/>
    <p:sldId id="1747" r:id="rId23"/>
    <p:sldId id="1797" r:id="rId24"/>
    <p:sldId id="1476" r:id="rId25"/>
    <p:sldId id="1787" r:id="rId26"/>
    <p:sldId id="1788" r:id="rId27"/>
    <p:sldId id="178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00274C"/>
    <a:srgbClr val="FFFFFF"/>
    <a:srgbClr val="FF01FF"/>
    <a:srgbClr val="003A70"/>
    <a:srgbClr val="FDB515"/>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0"/>
    <p:restoredTop sz="71429"/>
  </p:normalViewPr>
  <p:slideViewPr>
    <p:cSldViewPr snapToGrid="0" snapToObjects="1">
      <p:cViewPr varScale="1">
        <p:scale>
          <a:sx n="89" d="100"/>
          <a:sy n="89" d="100"/>
        </p:scale>
        <p:origin x="2968" y="176"/>
      </p:cViewPr>
      <p:guideLst/>
    </p:cSldViewPr>
  </p:slideViewPr>
  <p:notesTextViewPr>
    <p:cViewPr>
      <p:scale>
        <a:sx n="110" d="100"/>
        <a:sy n="110" d="100"/>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7327B-423B-3941-9346-BA9301300D42}" type="datetimeFigureOut">
              <a:rPr lang="en-US" smtClean="0"/>
              <a:t>4/15/22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B3198B-E9CB-B543-BE30-38016783FE3E}" type="slidenum">
              <a:rPr lang="en-US" smtClean="0"/>
              <a:t>‹#›</a:t>
            </a:fld>
            <a:endParaRPr lang="en-US"/>
          </a:p>
        </p:txBody>
      </p:sp>
    </p:spTree>
    <p:extLst>
      <p:ext uri="{BB962C8B-B14F-4D97-AF65-F5344CB8AC3E}">
        <p14:creationId xmlns:p14="http://schemas.microsoft.com/office/powerpoint/2010/main" val="1901008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E55AF-86C5-CF42-ABFB-273E57D2CD91}" type="datetimeFigureOut">
              <a:rPr lang="en-US" smtClean="0"/>
              <a:t>4/15/22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8FB4C-4A27-0B46-A38F-1198A35AF10F}" type="slidenum">
              <a:rPr lang="en-US" smtClean="0"/>
              <a:t>‹#›</a:t>
            </a:fld>
            <a:endParaRPr lang="en-US"/>
          </a:p>
        </p:txBody>
      </p:sp>
    </p:spTree>
    <p:extLst>
      <p:ext uri="{BB962C8B-B14F-4D97-AF65-F5344CB8AC3E}">
        <p14:creationId xmlns:p14="http://schemas.microsoft.com/office/powerpoint/2010/main" val="85980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x.doi.org/10.1287/mnsc.12.5.41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Tx/>
              <a:buChar char="-"/>
            </a:pPr>
            <a:r>
              <a:rPr lang="en-US" dirty="0"/>
              <a:t>Capability Analysis + Six Sigma</a:t>
            </a:r>
          </a:p>
          <a:p>
            <a:pPr marL="171450" indent="-171450">
              <a:buFontTx/>
              <a:buChar char="-"/>
            </a:pPr>
            <a:r>
              <a:rPr lang="en-US" dirty="0"/>
              <a:t>Ritz-Carlton Case</a:t>
            </a:r>
          </a:p>
          <a:p>
            <a:pPr marL="171450" indent="-171450">
              <a:buFontTx/>
              <a:buChar char="-"/>
            </a:pPr>
            <a:r>
              <a:rPr lang="en-US" dirty="0"/>
              <a:t>Service Excellence</a:t>
            </a:r>
          </a:p>
        </p:txBody>
      </p:sp>
      <p:sp>
        <p:nvSpPr>
          <p:cNvPr id="4" name="Slide Number Placeholder 3"/>
          <p:cNvSpPr>
            <a:spLocks noGrp="1"/>
          </p:cNvSpPr>
          <p:nvPr>
            <p:ph type="sldNum" sz="quarter" idx="5"/>
          </p:nvPr>
        </p:nvSpPr>
        <p:spPr/>
        <p:txBody>
          <a:bodyPr/>
          <a:lstStyle/>
          <a:p>
            <a:fld id="{97F8FB4C-4A27-0B46-A38F-1198A35AF10F}" type="slidenum">
              <a:rPr lang="en-US" smtClean="0"/>
              <a:t>0</a:t>
            </a:fld>
            <a:endParaRPr lang="en-US"/>
          </a:p>
        </p:txBody>
      </p:sp>
    </p:spTree>
    <p:extLst>
      <p:ext uri="{BB962C8B-B14F-4D97-AF65-F5344CB8AC3E}">
        <p14:creationId xmlns:p14="http://schemas.microsoft.com/office/powerpoint/2010/main" val="124726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some caveats here that researchers</a:t>
            </a:r>
            <a:r>
              <a:rPr lang="en-US" baseline="0" dirty="0"/>
              <a:t> </a:t>
            </a:r>
            <a:r>
              <a:rPr lang="en-US" dirty="0"/>
              <a:t>have been conveniently ignoring. </a:t>
            </a:r>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Most research </a:t>
            </a:r>
            <a:r>
              <a:rPr lang="en-US" b="1" dirty="0">
                <a:effectLst/>
              </a:rPr>
              <a:t>assumed all workers perform identically regardless of queue structure. </a:t>
            </a:r>
            <a:r>
              <a:rPr lang="en-US" dirty="0">
                <a:effectLst/>
              </a:rPr>
              <a:t>Having dedicated queues might influence how servers work. </a:t>
            </a:r>
          </a:p>
          <a:p>
            <a:endParaRPr lang="en-US" b="1" dirty="0"/>
          </a:p>
          <a:p>
            <a:r>
              <a:rPr lang="en-US" b="1" dirty="0"/>
              <a:t>the arrival rate to individual queues in a system with separate queues is independent of the state of the system</a:t>
            </a:r>
            <a:r>
              <a:rPr lang="en-US" dirty="0"/>
              <a:t>.</a:t>
            </a:r>
          </a:p>
          <a:p>
            <a:r>
              <a:rPr lang="en-US" dirty="0"/>
              <a:t>That is, there are customers who are destined to go to Server 1 and they will get in line for Server 1 even if Server 1 has a line with 3 customers waiting while Server 3 is sitting idle. </a:t>
            </a:r>
          </a:p>
          <a:p>
            <a:endParaRPr lang="en-US" dirty="0"/>
          </a:p>
          <a:p>
            <a:r>
              <a:rPr lang="en-US" dirty="0">
                <a:effectLst/>
              </a:rPr>
              <a:t>That might be reasonable for, say, a bank having customers call a nationwide call center as opposed to their local branches. It is not really appropriate for a setting in which customers see the state of each queue and can chose the one that is shortest. </a:t>
            </a:r>
            <a:br>
              <a:rPr lang="en-US" dirty="0">
                <a:effectLst/>
              </a:rPr>
            </a:br>
            <a:endParaRPr lang="en-US" dirty="0">
              <a:effectLst/>
            </a:endParaRPr>
          </a:p>
          <a:p>
            <a:r>
              <a:rPr lang="en-US" dirty="0">
                <a:effectLst/>
              </a:rPr>
              <a:t>Indeed, if we allow customers to see the queues before they join and then jump between queues if one is moving faster, then there is </a:t>
            </a:r>
            <a:r>
              <a:rPr lang="en-US" dirty="0">
                <a:effectLst/>
                <a:hlinkClick r:id="rId3"/>
              </a:rPr>
              <a:t>no difference in the average wait</a:t>
            </a:r>
            <a:r>
              <a:rPr lang="en-US" dirty="0">
                <a:effectLst/>
              </a:rPr>
              <a:t> between the systems (although issues of fairness and stress are relevant). </a:t>
            </a:r>
            <a:br>
              <a:rPr lang="en-US" dirty="0"/>
            </a:br>
            <a:endParaRPr lang="en-US" dirty="0"/>
          </a:p>
          <a:p>
            <a:r>
              <a:rPr lang="en-US" dirty="0">
                <a:effectLst/>
              </a:rPr>
              <a:t>We then have </a:t>
            </a:r>
            <a:r>
              <a:rPr lang="en-US" b="1" dirty="0">
                <a:effectLst/>
              </a:rPr>
              <a:t>two countervailing effects. Pooling leads to shorter waits assuming that the service rate doesn’t change BUT pooling can lower the service rate,</a:t>
            </a:r>
            <a:r>
              <a:rPr lang="en-US" b="1" baseline="0" dirty="0">
                <a:effectLst/>
              </a:rPr>
              <a:t> making workers work more slowly</a:t>
            </a:r>
            <a:r>
              <a:rPr lang="en-US" b="1" dirty="0">
                <a:effectLst/>
              </a:rPr>
              <a:t>. </a:t>
            </a:r>
            <a:endParaRPr lang="en-US" b="0" dirty="0">
              <a:effectLst/>
            </a:endParaRPr>
          </a:p>
          <a:p>
            <a:endParaRPr lang="en-US" b="0" dirty="0">
              <a:effectLst/>
            </a:endParaRPr>
          </a:p>
          <a:p>
            <a:r>
              <a:rPr lang="en-US" dirty="0">
                <a:latin typeface="Arial" pitchFamily="34" charset="0"/>
              </a:rPr>
              <a:t>Now we move to a very different topic. In managing queueing systems, perceptions are as important as reality. One theory stipulates that ...</a:t>
            </a:r>
          </a:p>
          <a:p>
            <a:r>
              <a:rPr lang="en-US" dirty="0">
                <a:latin typeface="Arial" pitchFamily="34" charset="0"/>
              </a:rPr>
              <a:t>If you expect a certain  level of service, and perceive the service received to be better, then you will be a happy customer.</a:t>
            </a:r>
          </a:p>
          <a:p>
            <a:r>
              <a:rPr lang="en-US" dirty="0">
                <a:latin typeface="Arial" pitchFamily="34" charset="0"/>
              </a:rPr>
              <a:t>Therefore, achieving customer satisfaction also depends on managing customer’s perception of service.</a:t>
            </a:r>
          </a:p>
          <a:p>
            <a:endParaRPr lang="en-US" dirty="0"/>
          </a:p>
          <a:p>
            <a:endParaRPr lang="en-US" b="1" dirty="0">
              <a:effectLst/>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9</a:t>
            </a:fld>
            <a:endParaRPr lang="en-US"/>
          </a:p>
        </p:txBody>
      </p:sp>
    </p:spTree>
    <p:extLst>
      <p:ext uri="{BB962C8B-B14F-4D97-AF65-F5344CB8AC3E}">
        <p14:creationId xmlns:p14="http://schemas.microsoft.com/office/powerpoint/2010/main" val="71823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10</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137817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briefly talk about two papers that found empirical and experimental evidence that pooling can lead to suboptimal outcome</a:t>
            </a:r>
          </a:p>
        </p:txBody>
      </p:sp>
      <p:sp>
        <p:nvSpPr>
          <p:cNvPr id="4" name="Slide Number Placeholder 3"/>
          <p:cNvSpPr>
            <a:spLocks noGrp="1"/>
          </p:cNvSpPr>
          <p:nvPr>
            <p:ph type="sldNum" sz="quarter" idx="10"/>
          </p:nvPr>
        </p:nvSpPr>
        <p:spPr/>
        <p:txBody>
          <a:bodyPr/>
          <a:lstStyle/>
          <a:p>
            <a:fld id="{E6BB3A5F-78DC-4EAE-8F4D-F74258645616}" type="slidenum">
              <a:rPr lang="en-US" smtClean="0"/>
              <a:t>11</a:t>
            </a:fld>
            <a:endParaRPr lang="en-US"/>
          </a:p>
        </p:txBody>
      </p:sp>
    </p:spTree>
    <p:extLst>
      <p:ext uri="{BB962C8B-B14F-4D97-AF65-F5344CB8AC3E}">
        <p14:creationId xmlns:p14="http://schemas.microsoft.com/office/powerpoint/2010/main" val="241319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In this paper, the authors investigate queue management in the setting of a hospital's emergency department.</a:t>
            </a:r>
          </a:p>
          <a:p>
            <a:endParaRPr lang="en-US" dirty="0">
              <a:effectLst/>
            </a:endParaRPr>
          </a:p>
          <a:p>
            <a:r>
              <a:rPr lang="en-US" dirty="0">
                <a:effectLst/>
              </a:rPr>
              <a:t>In the ED, it is more common to have a pooled system in which physicians are assigned to patients once they’re placed in their ED beds.  On the other hand, dedicated system is one in which physicians are assigned to specific patients at the point of triage. While patients are moving from that point to the beds, the physicians already know who they have to treat. </a:t>
            </a:r>
          </a:p>
          <a:p>
            <a:endParaRPr lang="en-US" dirty="0">
              <a:effectLst/>
            </a:endParaRPr>
          </a:p>
          <a:p>
            <a:r>
              <a:rPr lang="en-US" dirty="0">
                <a:effectLst/>
              </a:rPr>
              <a:t>In the focal hospital, there was a recent policy change. One part of the ED is switching from pooled to dedicated system. The fact that the change affected only one part of the ED, allows them to use a difference-in-differences approach to empirically test the impact of a change in the structure of the queuing system on the average wait time to be seen by an ED physician and the average length of stay (LOS) in the ED. </a:t>
            </a:r>
          </a:p>
          <a:p>
            <a:endParaRPr lang="en-US" dirty="0"/>
          </a:p>
          <a:p>
            <a:r>
              <a:rPr lang="en-US" dirty="0">
                <a:effectLst/>
              </a:rPr>
              <a:t>The authors measured throughput time based on individual patients' length of stay in the ED, starting with arrival to the ED and ending with a bed request for admission to the hospital or the discharge of a patient to home or to an outside facility. </a:t>
            </a:r>
          </a:p>
        </p:txBody>
      </p:sp>
      <p:sp>
        <p:nvSpPr>
          <p:cNvPr id="4" name="Slide Number Placeholder 3"/>
          <p:cNvSpPr>
            <a:spLocks noGrp="1"/>
          </p:cNvSpPr>
          <p:nvPr>
            <p:ph type="sldNum" sz="quarter" idx="10"/>
          </p:nvPr>
        </p:nvSpPr>
        <p:spPr/>
        <p:txBody>
          <a:bodyPr/>
          <a:lstStyle/>
          <a:p>
            <a:fld id="{E6BB3A5F-78DC-4EAE-8F4D-F74258645616}" type="slidenum">
              <a:rPr lang="en-US" smtClean="0"/>
              <a:t>12</a:t>
            </a:fld>
            <a:endParaRPr lang="en-US"/>
          </a:p>
        </p:txBody>
      </p:sp>
    </p:spTree>
    <p:extLst>
      <p:ext uri="{BB962C8B-B14F-4D97-AF65-F5344CB8AC3E}">
        <p14:creationId xmlns:p14="http://schemas.microsoft.com/office/powerpoint/2010/main" val="140715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findings show that, on average, the use of a dedicated queuing system decreased patients' lengths of stay by 10 percent. This represented a 32-minute reduction in length of stay—a meaningful time-savings for both the emergency department and patients.</a:t>
            </a:r>
            <a:br>
              <a:rPr lang="en-US" dirty="0"/>
            </a:br>
            <a:endParaRPr lang="en-US" dirty="0"/>
          </a:p>
          <a:p>
            <a:r>
              <a:rPr lang="en-US" dirty="0"/>
              <a:t>ASK WHY?</a:t>
            </a:r>
          </a:p>
          <a:p>
            <a:endParaRPr lang="en-US" dirty="0"/>
          </a:p>
          <a:p>
            <a:r>
              <a:rPr lang="en-US" dirty="0">
                <a:effectLst/>
              </a:rPr>
              <a:t>The benefits of a dedicated queuing system may be due to greater visibility into one's workload and the increased ability for physicians to manage patient flow. </a:t>
            </a:r>
            <a:endParaRPr lang="en-US" dirty="0"/>
          </a:p>
          <a:p>
            <a:r>
              <a:rPr lang="en-US" dirty="0">
                <a:effectLst/>
              </a:rPr>
              <a:t>Physicians increased ownership over patients </a:t>
            </a:r>
          </a:p>
        </p:txBody>
      </p:sp>
      <p:sp>
        <p:nvSpPr>
          <p:cNvPr id="4" name="Slide Number Placeholder 3"/>
          <p:cNvSpPr>
            <a:spLocks noGrp="1"/>
          </p:cNvSpPr>
          <p:nvPr>
            <p:ph type="sldNum" sz="quarter" idx="10"/>
          </p:nvPr>
        </p:nvSpPr>
        <p:spPr/>
        <p:txBody>
          <a:bodyPr/>
          <a:lstStyle/>
          <a:p>
            <a:fld id="{E6BB3A5F-78DC-4EAE-8F4D-F74258645616}" type="slidenum">
              <a:rPr lang="en-US" smtClean="0"/>
              <a:t>13</a:t>
            </a:fld>
            <a:endParaRPr lang="en-US"/>
          </a:p>
        </p:txBody>
      </p:sp>
    </p:spTree>
    <p:extLst>
      <p:ext uri="{BB962C8B-B14F-4D97-AF65-F5344CB8AC3E}">
        <p14:creationId xmlns:p14="http://schemas.microsoft.com/office/powerpoint/2010/main" val="251525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Another tip from the NYT article I showed earlier is that, beware lines with obstructions. Think about when you go to Trader Joe’s and the line is so long that it snakes around corners of the store.  In such case, the servers’ or cashier’s view of the number of customers is obstructed by a wall or a shelf. </a:t>
            </a:r>
          </a:p>
          <a:p>
            <a:endParaRPr lang="en-US" dirty="0">
              <a:effectLst/>
            </a:endParaRPr>
          </a:p>
          <a:p>
            <a:r>
              <a:rPr lang="en-US" dirty="0">
                <a:effectLst/>
              </a:rPr>
              <a:t>This paper shows that obstructions lead to a longer wait because they </a:t>
            </a:r>
            <a:r>
              <a:rPr lang="en-US" dirty="0" err="1">
                <a:effectLst/>
              </a:rPr>
              <a:t>hin</a:t>
            </a:r>
            <a:r>
              <a:rPr lang="th-TH" dirty="0">
                <a:effectLst/>
              </a:rPr>
              <a:t> </a:t>
            </a:r>
            <a:r>
              <a:rPr lang="th-TH" dirty="0" err="1">
                <a:effectLst/>
              </a:rPr>
              <a:t>ฮิน</a:t>
            </a:r>
            <a:r>
              <a:rPr lang="th-TH" dirty="0">
                <a:effectLst/>
              </a:rPr>
              <a:t> </a:t>
            </a:r>
            <a:r>
              <a:rPr lang="en-US" dirty="0">
                <a:effectLst/>
              </a:rPr>
              <a:t>der the feedback the cashiers would get from seeing how their work thins the line.</a:t>
            </a:r>
          </a:p>
        </p:txBody>
      </p:sp>
      <p:sp>
        <p:nvSpPr>
          <p:cNvPr id="4" name="Slide Number Placeholder 3"/>
          <p:cNvSpPr>
            <a:spLocks noGrp="1"/>
          </p:cNvSpPr>
          <p:nvPr>
            <p:ph type="sldNum" sz="quarter" idx="10"/>
          </p:nvPr>
        </p:nvSpPr>
        <p:spPr/>
        <p:txBody>
          <a:bodyPr/>
          <a:lstStyle/>
          <a:p>
            <a:fld id="{E6BB3A5F-78DC-4EAE-8F4D-F74258645616}" type="slidenum">
              <a:rPr lang="en-US" smtClean="0"/>
              <a:t>14</a:t>
            </a:fld>
            <a:endParaRPr lang="en-US"/>
          </a:p>
        </p:txBody>
      </p:sp>
    </p:spTree>
    <p:extLst>
      <p:ext uri="{BB962C8B-B14F-4D97-AF65-F5344CB8AC3E}">
        <p14:creationId xmlns:p14="http://schemas.microsoft.com/office/powerpoint/2010/main" val="190133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authors ran a series of experiments [[both online through </a:t>
            </a:r>
            <a:r>
              <a:rPr lang="en-US" dirty="0" err="1">
                <a:effectLst/>
              </a:rPr>
              <a:t>MTurk</a:t>
            </a:r>
            <a:r>
              <a:rPr lang="en-US" dirty="0">
                <a:effectLst/>
              </a:rPr>
              <a:t> and in person. They created a virtual grocery store checkout line and recruited participants to act as cashiers.</a:t>
            </a:r>
          </a:p>
          <a:p>
            <a:br>
              <a:rPr lang="en-US" dirty="0">
                <a:effectLst/>
              </a:rPr>
            </a:br>
            <a:r>
              <a:rPr lang="en-US" dirty="0">
                <a:effectLst/>
              </a:rPr>
              <a:t>They are randomly assigned to one of the 4 conditions, the first 2 are either pooled or parallel like usual, they call these as "full visibility"</a:t>
            </a:r>
          </a:p>
          <a:p>
            <a:r>
              <a:rPr lang="en-US" dirty="0">
                <a:effectLst/>
              </a:rPr>
              <a:t>then we have the blocked visibility groups, with either pooled or parallel</a:t>
            </a:r>
          </a:p>
          <a:p>
            <a:endParaRPr lang="en-US" dirty="0">
              <a:effectLst/>
            </a:endParaRPr>
          </a:p>
          <a:p>
            <a:endParaRPr lang="en-US" dirty="0">
              <a:effectLst/>
            </a:endParaRPr>
          </a:p>
          <a:p>
            <a:r>
              <a:rPr lang="en-US" dirty="0">
                <a:effectLst/>
              </a:rPr>
              <a:t>The interface was simple: a box on the left side of the screen showed avatars for the participant and three computer-generated cashiers, each of whom had a dedicated line of customers. The right side of the screen had five sliders representing five variably priced grocery items, which they would ring up by setting the slider to the correct price. The computerized customers lined up in either a single queue or the shortest of the four available queues. </a:t>
            </a:r>
          </a:p>
        </p:txBody>
      </p:sp>
      <p:sp>
        <p:nvSpPr>
          <p:cNvPr id="4" name="Slide Number Placeholder 3"/>
          <p:cNvSpPr>
            <a:spLocks noGrp="1"/>
          </p:cNvSpPr>
          <p:nvPr>
            <p:ph type="sldNum" sz="quarter" idx="10"/>
          </p:nvPr>
        </p:nvSpPr>
        <p:spPr/>
        <p:txBody>
          <a:bodyPr/>
          <a:lstStyle/>
          <a:p>
            <a:fld id="{E6BB3A5F-78DC-4EAE-8F4D-F74258645616}" type="slidenum">
              <a:rPr lang="en-US" smtClean="0"/>
              <a:t>15</a:t>
            </a:fld>
            <a:endParaRPr lang="en-US"/>
          </a:p>
        </p:txBody>
      </p:sp>
    </p:spTree>
    <p:extLst>
      <p:ext uri="{BB962C8B-B14F-4D97-AF65-F5344CB8AC3E}">
        <p14:creationId xmlns:p14="http://schemas.microsoft.com/office/powerpoint/2010/main" val="1044742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Here is the result of the regression, done separately for each population.  </a:t>
            </a:r>
          </a:p>
          <a:p>
            <a:r>
              <a:rPr lang="en-US" dirty="0">
                <a:effectLst/>
              </a:rPr>
              <a:t>Parallel line has a negative effect on wait time which is a good thing. This shows a drawback of pooling. </a:t>
            </a:r>
          </a:p>
          <a:p>
            <a:endParaRPr lang="en-US" dirty="0">
              <a:effectLst/>
            </a:endParaRPr>
          </a:p>
          <a:p>
            <a:r>
              <a:rPr lang="en-US" dirty="0">
                <a:effectLst/>
              </a:rPr>
              <a:t>Blocked visibility leads to a longer wait time as it slows down the servers. </a:t>
            </a:r>
          </a:p>
          <a:p>
            <a:r>
              <a:rPr lang="en-US" dirty="0"/>
              <a:t>Parallel lines move faster than the single lines</a:t>
            </a:r>
            <a:br>
              <a:rPr lang="en-US" dirty="0"/>
            </a:br>
            <a:endParaRPr lang="en-US" dirty="0"/>
          </a:p>
          <a:p>
            <a:r>
              <a:rPr lang="en-US" dirty="0">
                <a:effectLst/>
              </a:rPr>
              <a:t>The authors think the key lies in making workers feel they’re responsible for the line’s progress. Give them their own line and suddenly they have a direct impact on how fast it moves. </a:t>
            </a:r>
            <a:br>
              <a:rPr lang="en-US" dirty="0"/>
            </a:br>
            <a:endParaRPr lang="en-US" dirty="0"/>
          </a:p>
          <a:p>
            <a:r>
              <a:rPr lang="en-US" dirty="0">
                <a:effectLst/>
              </a:rPr>
              <a:t>With a single queue everyone works together to move the line along, which makes each individual </a:t>
            </a:r>
            <a:r>
              <a:rPr lang="en-US" b="1" dirty="0">
                <a:effectLst/>
              </a:rPr>
              <a:t>less motivated </a:t>
            </a:r>
            <a:r>
              <a:rPr lang="en-US" dirty="0">
                <a:effectLst/>
              </a:rPr>
              <a:t>to work quickly. In order to see that impact, workers have to have a full view of the line. </a:t>
            </a:r>
            <a:br>
              <a:rPr lang="en-US" dirty="0"/>
            </a:br>
            <a:endParaRPr lang="en-US" dirty="0"/>
          </a:p>
          <a:p>
            <a:r>
              <a:rPr lang="en-US" dirty="0">
                <a:effectLst/>
              </a:rPr>
              <a:t>Towers of merchandise and display cases often block a cashier’s view of the customers. </a:t>
            </a:r>
            <a:r>
              <a:rPr lang="en-US" b="1" dirty="0">
                <a:effectLst/>
              </a:rPr>
              <a:t>Removing those visual barriers motivates people to work faster because they are getting immediate feedback—they can watch their line shrink. </a:t>
            </a:r>
            <a:br>
              <a:rPr lang="en-US" dirty="0"/>
            </a:br>
            <a:endParaRPr lang="en-US" dirty="0"/>
          </a:p>
          <a:p>
            <a:r>
              <a:rPr lang="en-US" dirty="0">
                <a:effectLst/>
              </a:rPr>
              <a:t>There may also be an element of competitiveness. </a:t>
            </a:r>
            <a:r>
              <a:rPr lang="en-US" b="1" dirty="0">
                <a:effectLst/>
              </a:rPr>
              <a:t>If a cashier can see how his or her line compares with everyone else’s</a:t>
            </a:r>
            <a:r>
              <a:rPr lang="en-US" dirty="0">
                <a:effectLst/>
              </a:rPr>
              <a:t>, a checkout area can become the finish line of a race, with </a:t>
            </a:r>
            <a:r>
              <a:rPr lang="en-US" b="1" dirty="0">
                <a:effectLst/>
              </a:rPr>
              <a:t>each cashier striving to be the fastest</a:t>
            </a:r>
            <a:r>
              <a:rPr lang="en-US" dirty="0">
                <a:effectLst/>
              </a:rPr>
              <a:t>.</a:t>
            </a:r>
            <a:r>
              <a:rPr lang="en-US" b="1" dirty="0">
                <a:effectLst/>
              </a:rPr>
              <a:t> That competition means faster, more efficient service for customers. </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16</a:t>
            </a:fld>
            <a:endParaRPr lang="en-US"/>
          </a:p>
        </p:txBody>
      </p:sp>
    </p:spTree>
    <p:extLst>
      <p:ext uri="{BB962C8B-B14F-4D97-AF65-F5344CB8AC3E}">
        <p14:creationId xmlns:p14="http://schemas.microsoft.com/office/powerpoint/2010/main" val="17168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17</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5045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34" charset="0"/>
              </a:rPr>
              <a:t>These are eight principles that organizations can use to influence customer perception of waiting time.</a:t>
            </a:r>
          </a:p>
          <a:p>
            <a:r>
              <a:rPr lang="en-US" dirty="0">
                <a:latin typeface="Arial" pitchFamily="34" charset="0"/>
              </a:rPr>
              <a:t>go through each. make sense.</a:t>
            </a:r>
          </a:p>
          <a:p>
            <a:endParaRPr lang="en-US" dirty="0">
              <a:latin typeface="Arial" pitchFamily="34" charset="0"/>
            </a:endParaRPr>
          </a:p>
          <a:p>
            <a:r>
              <a:rPr lang="en-US" dirty="0">
                <a:latin typeface="Arial" pitchFamily="34" charset="0"/>
              </a:rPr>
              <a:t>if you keep yourself busy, time flies.</a:t>
            </a:r>
          </a:p>
          <a:p>
            <a:r>
              <a:rPr lang="en-US" dirty="0">
                <a:latin typeface="Arial" pitchFamily="34" charset="0"/>
              </a:rPr>
              <a:t>an example?</a:t>
            </a:r>
          </a:p>
          <a:p>
            <a:endParaRPr lang="en-US" dirty="0">
              <a:latin typeface="Arial" pitchFamily="34" charset="0"/>
            </a:endParaRPr>
          </a:p>
          <a:p>
            <a:r>
              <a:rPr lang="en-US" dirty="0">
                <a:latin typeface="Arial" pitchFamily="34" charset="0"/>
              </a:rPr>
              <a:t>anxiety makes things worse. (baby sick, waiting to see doctor)</a:t>
            </a:r>
          </a:p>
          <a:p>
            <a:endParaRPr lang="en-US" dirty="0">
              <a:latin typeface="Arial" pitchFamily="34" charset="0"/>
            </a:endParaRPr>
          </a:p>
          <a:p>
            <a:r>
              <a:rPr lang="en-US" dirty="0">
                <a:latin typeface="Arial" pitchFamily="34" charset="0"/>
              </a:rPr>
              <a:t>if you don’t know what is going to happen, the wait feels longer (airline passengers on runway)</a:t>
            </a:r>
          </a:p>
          <a:p>
            <a:endParaRPr lang="en-US" dirty="0">
              <a:latin typeface="Arial" pitchFamily="34" charset="0"/>
            </a:endParaRPr>
          </a:p>
          <a:p>
            <a:r>
              <a:rPr lang="en-US" dirty="0">
                <a:latin typeface="Arial" pitchFamily="34" charset="0"/>
              </a:rPr>
              <a:t>giving people why it takes so long may make people feel better</a:t>
            </a:r>
          </a:p>
          <a:p>
            <a:r>
              <a:rPr lang="en-US" dirty="0">
                <a:latin typeface="Arial" pitchFamily="34" charset="0"/>
              </a:rPr>
              <a:t>social justice is important. first in first out. when a new server becomes available in multi-line system</a:t>
            </a:r>
          </a:p>
          <a:p>
            <a:endParaRPr lang="en-US" dirty="0">
              <a:latin typeface="Arial" pitchFamily="34" charset="0"/>
            </a:endParaRPr>
          </a:p>
          <a:p>
            <a:r>
              <a:rPr lang="en-US" dirty="0">
                <a:latin typeface="Arial" pitchFamily="34" charset="0"/>
              </a:rPr>
              <a:t>Based on these principles, what are some of the solutions that you can come up with to manage perception?</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18</a:t>
            </a:fld>
            <a:endParaRPr lang="en-US"/>
          </a:p>
        </p:txBody>
      </p:sp>
    </p:spTree>
    <p:extLst>
      <p:ext uri="{BB962C8B-B14F-4D97-AF65-F5344CB8AC3E}">
        <p14:creationId xmlns:p14="http://schemas.microsoft.com/office/powerpoint/2010/main" val="198787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a:t>
            </a:fld>
            <a:endParaRPr lang="en-US"/>
          </a:p>
        </p:txBody>
      </p:sp>
    </p:spTree>
    <p:extLst>
      <p:ext uri="{BB962C8B-B14F-4D97-AF65-F5344CB8AC3E}">
        <p14:creationId xmlns:p14="http://schemas.microsoft.com/office/powerpoint/2010/main" val="39652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34" charset="0"/>
              </a:rPr>
              <a:t>Here are some of the ways to manage customer perception of wait.</a:t>
            </a:r>
          </a:p>
          <a:p>
            <a:r>
              <a:rPr lang="en-US" dirty="0">
                <a:latin typeface="Arial" pitchFamily="34" charset="0"/>
              </a:rPr>
              <a:t>example:</a:t>
            </a:r>
          </a:p>
          <a:p>
            <a:r>
              <a:rPr lang="en-US" dirty="0">
                <a:latin typeface="Arial" pitchFamily="34" charset="0"/>
              </a:rPr>
              <a:t> </a:t>
            </a:r>
          </a:p>
          <a:p>
            <a:r>
              <a:rPr lang="en-US" dirty="0">
                <a:latin typeface="Arial" pitchFamily="34" charset="0"/>
              </a:rPr>
              <a:t>mirrors near elevators (people will look into the mirror and put on a more cheerful face)</a:t>
            </a:r>
          </a:p>
          <a:p>
            <a:endParaRPr lang="en-US" dirty="0">
              <a:latin typeface="Arial" pitchFamily="34" charset="0"/>
            </a:endParaRPr>
          </a:p>
          <a:p>
            <a:r>
              <a:rPr lang="en-US" dirty="0">
                <a:latin typeface="Arial" pitchFamily="34" charset="0"/>
              </a:rPr>
              <a:t>sometimes, it makes sense to tell people how much time they will wait.</a:t>
            </a:r>
          </a:p>
          <a:p>
            <a:endParaRPr lang="en-US" dirty="0">
              <a:latin typeface="Arial" pitchFamily="34" charset="0"/>
            </a:endParaRPr>
          </a:p>
          <a:p>
            <a:r>
              <a:rPr lang="en-US" dirty="0">
                <a:latin typeface="Arial" pitchFamily="34" charset="0"/>
              </a:rPr>
              <a:t>McDonald’s keeping idle workers out of sight</a:t>
            </a:r>
          </a:p>
          <a:p>
            <a:endParaRPr lang="en-US" dirty="0">
              <a:latin typeface="Arial" pitchFamily="34" charset="0"/>
            </a:endParaRPr>
          </a:p>
          <a:p>
            <a:r>
              <a:rPr lang="en-US" dirty="0">
                <a:latin typeface="Arial" pitchFamily="34" charset="0"/>
              </a:rPr>
              <a:t>friendly server is important</a:t>
            </a:r>
          </a:p>
          <a:p>
            <a:endParaRPr lang="en-US" dirty="0">
              <a:latin typeface="Arial" pitchFamily="34" charset="0"/>
            </a:endParaRPr>
          </a:p>
          <a:p>
            <a:r>
              <a:rPr lang="en-US" dirty="0">
                <a:latin typeface="Arial" pitchFamily="34" charset="0"/>
              </a:rPr>
              <a:t>it takes many good days to change a customer’s perception, so take a long-term view.</a:t>
            </a:r>
          </a:p>
          <a:p>
            <a:endParaRPr lang="en-US"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19</a:t>
            </a:fld>
            <a:endParaRPr lang="en-US"/>
          </a:p>
        </p:txBody>
      </p:sp>
    </p:spTree>
    <p:extLst>
      <p:ext uri="{BB962C8B-B14F-4D97-AF65-F5344CB8AC3E}">
        <p14:creationId xmlns:p14="http://schemas.microsoft.com/office/powerpoint/2010/main" val="12191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10624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Variability is the norm, not the exception</a:t>
            </a:r>
          </a:p>
          <a:p>
            <a:pPr lvl="1"/>
            <a:r>
              <a:rPr lang="en-US" sz="2000" dirty="0"/>
              <a:t>understand where it comes from and eliminate what you can accommodate the rest</a:t>
            </a:r>
          </a:p>
          <a:p>
            <a:r>
              <a:rPr lang="en-US" sz="2000" dirty="0"/>
              <a:t>Variability leads to waiting times although utilization &lt; 100%</a:t>
            </a:r>
          </a:p>
          <a:p>
            <a:r>
              <a:rPr lang="en-US" sz="2000" dirty="0"/>
              <a:t>Although capacity is expensive, having some safety capacity is necessary</a:t>
            </a:r>
          </a:p>
          <a:p>
            <a:r>
              <a:rPr lang="en-US" sz="2000" dirty="0"/>
              <a:t>Use quantitative tools (e.g., waiting time formula) to</a:t>
            </a:r>
          </a:p>
          <a:p>
            <a:pPr lvl="1"/>
            <a:r>
              <a:rPr lang="en-US" sz="2000" dirty="0"/>
              <a:t>get a qualitative feeling of the system</a:t>
            </a:r>
          </a:p>
          <a:p>
            <a:pPr lvl="1"/>
            <a:r>
              <a:rPr lang="en-US" sz="2000" dirty="0"/>
              <a:t>analyze specific recommendations / scenarios</a:t>
            </a:r>
          </a:p>
          <a:p>
            <a:r>
              <a:rPr lang="en-US" sz="2000" dirty="0"/>
              <a:t>Design for consumer perception: Map out sequence of main steps in service process, anticipate customer emotions in each step, design service response, anticipating these emotions; simplify by focusing on strong emotional positives and negatives</a:t>
            </a:r>
          </a:p>
          <a:p>
            <a:endParaRPr lang="en-US" sz="2000" dirty="0"/>
          </a:p>
          <a:p>
            <a:endParaRPr lang="en-US" sz="2000"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21</a:t>
            </a:fld>
            <a:endParaRPr lang="en-US"/>
          </a:p>
        </p:txBody>
      </p:sp>
    </p:spTree>
    <p:extLst>
      <p:ext uri="{BB962C8B-B14F-4D97-AF65-F5344CB8AC3E}">
        <p14:creationId xmlns:p14="http://schemas.microsoft.com/office/powerpoint/2010/main" val="4031263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22</a:t>
            </a:fld>
            <a:endParaRPr lang="en-US"/>
          </a:p>
        </p:txBody>
      </p:sp>
    </p:spTree>
    <p:extLst>
      <p:ext uri="{BB962C8B-B14F-4D97-AF65-F5344CB8AC3E}">
        <p14:creationId xmlns:p14="http://schemas.microsoft.com/office/powerpoint/2010/main" val="3938964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23</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943849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0" hangingPunct="0"/>
            <a:r>
              <a:rPr lang="en-US" sz="2000" dirty="0"/>
              <a:t>easy to implement</a:t>
            </a:r>
          </a:p>
          <a:p>
            <a:pPr lvl="1" eaLnBrk="0" hangingPunct="0"/>
            <a:r>
              <a:rPr lang="en-US" sz="2000" dirty="0"/>
              <a:t>perceived fairness (low variability in waiting time)</a:t>
            </a:r>
          </a:p>
          <a:p>
            <a:pPr marL="214313" indent="-214313">
              <a:buFontTx/>
              <a:buChar char="-"/>
            </a:pPr>
            <a:endParaRPr lang="en-US" sz="2000" dirty="0"/>
          </a:p>
          <a:p>
            <a:endParaRPr lang="en-US" sz="2000"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24</a:t>
            </a:fld>
            <a:endParaRPr lang="en-US"/>
          </a:p>
        </p:txBody>
      </p:sp>
    </p:spTree>
    <p:extLst>
      <p:ext uri="{BB962C8B-B14F-4D97-AF65-F5344CB8AC3E}">
        <p14:creationId xmlns:p14="http://schemas.microsoft.com/office/powerpoint/2010/main" val="714324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Problem of having “true” processing times ahead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Fairness</a:t>
            </a: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25</a:t>
            </a:fld>
            <a:endParaRPr lang="en-US"/>
          </a:p>
        </p:txBody>
      </p:sp>
    </p:spTree>
    <p:extLst>
      <p:ext uri="{BB962C8B-B14F-4D97-AF65-F5344CB8AC3E}">
        <p14:creationId xmlns:p14="http://schemas.microsoft.com/office/powerpoint/2010/main" val="2784082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0" hangingPunct="0"/>
            <a:r>
              <a:rPr lang="en-US" sz="2000" dirty="0"/>
              <a:t>emergency cases</a:t>
            </a:r>
          </a:p>
          <a:p>
            <a:pPr lvl="1" eaLnBrk="0" hangingPunct="0"/>
            <a:r>
              <a:rPr lang="en-US" sz="2000" dirty="0"/>
              <a:t>identifying profitable flow units</a:t>
            </a:r>
          </a:p>
          <a:p>
            <a:pPr lvl="1" eaLnBrk="0" hangingPunct="0"/>
            <a:r>
              <a:rPr lang="en-US" sz="2000" dirty="0"/>
              <a:t>$/min at bottleneck</a:t>
            </a: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26</a:t>
            </a:fld>
            <a:endParaRPr lang="en-US"/>
          </a:p>
        </p:txBody>
      </p:sp>
    </p:spTree>
    <p:extLst>
      <p:ext uri="{BB962C8B-B14F-4D97-AF65-F5344CB8AC3E}">
        <p14:creationId xmlns:p14="http://schemas.microsoft.com/office/powerpoint/2010/main" val="177665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a:t>
            </a:fld>
            <a:endParaRPr lang="en-US"/>
          </a:p>
        </p:txBody>
      </p:sp>
    </p:spTree>
    <p:extLst>
      <p:ext uri="{BB962C8B-B14F-4D97-AF65-F5344CB8AC3E}">
        <p14:creationId xmlns:p14="http://schemas.microsoft.com/office/powerpoint/2010/main" val="315696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NYT article gave some advice on how to pick the fastest line at the supermarket. One of the tips is that [READ] </a:t>
            </a:r>
          </a:p>
          <a:p>
            <a:endParaRPr lang="en-US" dirty="0">
              <a:effectLst/>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3</a:t>
            </a:fld>
            <a:endParaRPr lang="en-US"/>
          </a:p>
        </p:txBody>
      </p:sp>
    </p:spTree>
    <p:extLst>
      <p:ext uri="{BB962C8B-B14F-4D97-AF65-F5344CB8AC3E}">
        <p14:creationId xmlns:p14="http://schemas.microsoft.com/office/powerpoint/2010/main" val="1248513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You probably have seen these immigration lines at airports before. They’re pretty sad. Here are the two most common queue</a:t>
            </a:r>
            <a:r>
              <a:rPr lang="en-US" baseline="0" dirty="0">
                <a:effectLst/>
              </a:rPr>
              <a:t> structures used in practice. On one side you have </a:t>
            </a:r>
            <a:r>
              <a:rPr lang="en-US" dirty="0">
                <a:effectLst/>
              </a:rPr>
              <a:t>airports like Thailand’s Suvarnabhumi International Airport in Bangkok where they opt to do a single line serving multiple officers. </a:t>
            </a:r>
            <a:r>
              <a:rPr lang="en-US" dirty="0"/>
              <a:t>The person at the head of the line goes to the first available window in a system often seen at airports or banks. </a:t>
            </a:r>
            <a:r>
              <a:rPr lang="en-US" dirty="0">
                <a:effectLst/>
              </a:rPr>
              <a:t>   </a:t>
            </a:r>
            <a:r>
              <a:rPr lang="en-US" dirty="0"/>
              <a:t>This kind of queue, as you probably have seen from Whole Foods and Trader Joes, is what previous research has shown to be the fastest. </a:t>
            </a:r>
          </a:p>
          <a:p>
            <a:endParaRPr lang="en-US" dirty="0">
              <a:effectLst/>
            </a:endParaRPr>
          </a:p>
          <a:p>
            <a:r>
              <a:rPr lang="en-US" dirty="0">
                <a:effectLst/>
              </a:rPr>
              <a:t>While the others like Saudi Arabia’s King Abdul Aziz International Airport, which by the way is rated as the best airport in the world, implement a dedicated or parallel queueing system. In reality,</a:t>
            </a:r>
            <a:r>
              <a:rPr lang="en-US" baseline="0" dirty="0">
                <a:effectLst/>
              </a:rPr>
              <a:t> you’ve probably seen a hybrid.</a:t>
            </a:r>
          </a:p>
          <a:p>
            <a:endParaRPr lang="en-US" baseline="0" dirty="0">
              <a:effectLst/>
            </a:endParaRPr>
          </a:p>
          <a:p>
            <a:r>
              <a:rPr lang="en-US" baseline="0" dirty="0">
                <a:effectLst/>
              </a:rPr>
              <a:t>Which one is better?</a:t>
            </a:r>
          </a:p>
          <a:p>
            <a:endParaRPr lang="en-US" baseline="0" dirty="0">
              <a:effectLst/>
            </a:endParaRPr>
          </a:p>
          <a:p>
            <a:endParaRPr lang="en-US" b="1" dirty="0"/>
          </a:p>
          <a:p>
            <a:r>
              <a:rPr lang="en-US" b="1" dirty="0"/>
              <a:t>If delays are random, delays will only affect a single register rather than the entire line. While in the parallel case, if there are delays at one register it affect the entire line.</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single line for multiple servers would most efficiently channel people toward the next available worker. The efficiency here I talked about is the</a:t>
            </a:r>
            <a:r>
              <a:rPr lang="en-US" baseline="0" dirty="0"/>
              <a:t> wait time. </a:t>
            </a:r>
            <a:r>
              <a:rPr lang="en-US" dirty="0"/>
              <a:t>That is, a system in which multiple servers pull from the same queue will offer a shorter wait at the same level of utilization as a system in which customers stand in separate lines</a:t>
            </a:r>
          </a:p>
          <a:p>
            <a:endParaRPr lang="en-US" dirty="0">
              <a:effectLst/>
            </a:endParaRPr>
          </a:p>
          <a:p>
            <a:r>
              <a:rPr lang="en-US" dirty="0">
                <a:effectLst/>
              </a:rPr>
              <a:t>Getting into a single line also provides a </a:t>
            </a:r>
            <a:r>
              <a:rPr lang="en-US" b="1" dirty="0">
                <a:effectLst/>
              </a:rPr>
              <a:t>sense of psychological relief</a:t>
            </a:r>
            <a:r>
              <a:rPr lang="en-US" dirty="0">
                <a:effectLst/>
              </a:rPr>
              <a:t> because it eliminates the choice of where to go and second-guessing about the best line to choose. </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dirty="0"/>
              <a:t>a single line for multiple servers would most efficiently channel people toward the next available worker.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efficiency here I talked about is the</a:t>
            </a:r>
            <a:r>
              <a:rPr lang="en-US" baseline="0" dirty="0"/>
              <a:t> wait time. </a:t>
            </a:r>
            <a:r>
              <a:rPr lang="en-US" dirty="0"/>
              <a:t>That is, a system in which multiple servers pull from the same queue will offer a shorter wait at the same level of utilization as a system in which customers stand in separate lines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Studies had typically shown that with three servers, each serving his or her own line of customers, the wait time was three times longer on average than a single line leading to an array of servers. </a:t>
            </a:r>
          </a:p>
          <a:p>
            <a:endParaRPr lang="en-US" dirty="0"/>
          </a:p>
          <a:p>
            <a:r>
              <a:rPr lang="en-US" b="1" dirty="0"/>
              <a:t>So just rearranging how people stand can offer shorter waits without hiring more workers or adding more capacity. </a:t>
            </a:r>
          </a:p>
          <a:p>
            <a:endParaRPr lang="en-US" b="1" dirty="0"/>
          </a:p>
        </p:txBody>
      </p:sp>
      <p:sp>
        <p:nvSpPr>
          <p:cNvPr id="4" name="Slide Number Placeholder 3"/>
          <p:cNvSpPr>
            <a:spLocks noGrp="1"/>
          </p:cNvSpPr>
          <p:nvPr>
            <p:ph type="sldNum" sz="quarter" idx="10"/>
          </p:nvPr>
        </p:nvSpPr>
        <p:spPr/>
        <p:txBody>
          <a:bodyPr/>
          <a:lstStyle/>
          <a:p>
            <a:fld id="{E6BB3A5F-78DC-4EAE-8F4D-F74258645616}" type="slidenum">
              <a:rPr lang="en-US" smtClean="0"/>
              <a:t>4</a:t>
            </a:fld>
            <a:endParaRPr lang="en-US"/>
          </a:p>
        </p:txBody>
      </p:sp>
    </p:spTree>
    <p:extLst>
      <p:ext uri="{BB962C8B-B14F-4D97-AF65-F5344CB8AC3E}">
        <p14:creationId xmlns:p14="http://schemas.microsoft.com/office/powerpoint/2010/main" val="216308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We can actually use the formula we just learned to compare three systems</a:t>
            </a:r>
          </a:p>
          <a:p>
            <a:pPr eaLnBrk="1" hangingPunct="1"/>
            <a:endParaRPr lang="en-US" dirty="0"/>
          </a:p>
          <a:p>
            <a:pPr eaLnBrk="1" hangingPunct="1"/>
            <a:r>
              <a:rPr lang="en-US" dirty="0"/>
              <a:t>Across these 3 types of systems, given the same variabilities, same average demand and processing time. They have the same </a:t>
            </a:r>
            <a:r>
              <a:rPr lang="en-US" dirty="0" err="1"/>
              <a:t>utlization</a:t>
            </a:r>
            <a:r>
              <a:rPr lang="en-US" dirty="0"/>
              <a:t>.</a:t>
            </a: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5</a:t>
            </a:fld>
            <a:endParaRPr lang="en-US"/>
          </a:p>
        </p:txBody>
      </p:sp>
    </p:spTree>
    <p:extLst>
      <p:ext uri="{BB962C8B-B14F-4D97-AF65-F5344CB8AC3E}">
        <p14:creationId xmlns:p14="http://schemas.microsoft.com/office/powerpoint/2010/main" val="332182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6</a:t>
            </a:fld>
            <a:endParaRPr lang="en-US"/>
          </a:p>
        </p:txBody>
      </p:sp>
    </p:spTree>
    <p:extLst>
      <p:ext uri="{BB962C8B-B14F-4D97-AF65-F5344CB8AC3E}">
        <p14:creationId xmlns:p14="http://schemas.microsoft.com/office/powerpoint/2010/main" val="294365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7</a:t>
            </a:fld>
            <a:endParaRPr lang="en-US"/>
          </a:p>
        </p:txBody>
      </p:sp>
    </p:spTree>
    <p:extLst>
      <p:ext uri="{BB962C8B-B14F-4D97-AF65-F5344CB8AC3E}">
        <p14:creationId xmlns:p14="http://schemas.microsoft.com/office/powerpoint/2010/main" val="1231731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821B62B9-A808-4D99-9FB0-586A6F032B71}" type="slidenum">
              <a:rPr lang="en-US" smtClean="0"/>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dirty="0">
                <a:effectLst/>
              </a:rPr>
              <a:t>Read the slide.</a:t>
            </a:r>
          </a:p>
          <a:p>
            <a:endParaRPr lang="en-US" dirty="0">
              <a:effectLst/>
            </a:endParaRPr>
          </a:p>
          <a:p>
            <a:r>
              <a:rPr lang="en-US" dirty="0">
                <a:effectLst/>
              </a:rPr>
              <a:t>I</a:t>
            </a:r>
            <a:r>
              <a:rPr lang="en-US" baseline="0" dirty="0">
                <a:effectLst/>
              </a:rPr>
              <a:t>f doing a single line is the best thing, </a:t>
            </a:r>
            <a:r>
              <a:rPr lang="en-US" dirty="0"/>
              <a:t>Why do we still see places that have a so-called less efficient parallel line model?</a:t>
            </a:r>
          </a:p>
          <a:p>
            <a:endParaRPr lang="en-US" dirty="0"/>
          </a:p>
          <a:p>
            <a:r>
              <a:rPr lang="en-US" dirty="0"/>
              <a:t>Well, most people still prefer to take their chances with parallel even though most of the time they end up picking a slower line. </a:t>
            </a:r>
          </a:p>
          <a:p>
            <a:pPr eaLnBrk="1" hangingPunct="1"/>
            <a:endParaRPr lang="en-US" dirty="0"/>
          </a:p>
        </p:txBody>
      </p:sp>
    </p:spTree>
    <p:extLst>
      <p:ext uri="{BB962C8B-B14F-4D97-AF65-F5344CB8AC3E}">
        <p14:creationId xmlns:p14="http://schemas.microsoft.com/office/powerpoint/2010/main" val="4169939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6800222" cy="2387600"/>
          </a:xfrm>
        </p:spPr>
        <p:txBody>
          <a:bodyPr lIns="0" bIns="182880" anchor="b">
            <a:normAutofit/>
          </a:bodyPr>
          <a:lstStyle>
            <a:lvl1pPr algn="l">
              <a:defRPr sz="5500" b="1">
                <a:solidFill>
                  <a:srgbClr val="00274C"/>
                </a:solidFill>
              </a:defRPr>
            </a:lvl1pPr>
          </a:lstStyle>
          <a:p>
            <a:r>
              <a:rPr lang="en-US" dirty="0"/>
              <a:t>Click to edit Master title style</a:t>
            </a:r>
          </a:p>
        </p:txBody>
      </p:sp>
      <p:sp>
        <p:nvSpPr>
          <p:cNvPr id="3" name="Subtitle 2"/>
          <p:cNvSpPr>
            <a:spLocks noGrp="1"/>
          </p:cNvSpPr>
          <p:nvPr>
            <p:ph type="subTitle" idx="1"/>
          </p:nvPr>
        </p:nvSpPr>
        <p:spPr>
          <a:xfrm>
            <a:off x="685800" y="3784549"/>
            <a:ext cx="6800222" cy="1340110"/>
          </a:xfrm>
        </p:spPr>
        <p:txBody>
          <a:bodyPr lIns="0" tIns="182880"/>
          <a:lstStyle>
            <a:lvl1pPr marL="0" indent="0" algn="l">
              <a:buNone/>
              <a:defRPr sz="2400">
                <a:solidFill>
                  <a:srgbClr val="5454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395585" y="6248111"/>
            <a:ext cx="1095271" cy="365125"/>
          </a:xfrm>
        </p:spPr>
        <p:txBody>
          <a:bodyPr/>
          <a:lstStyle>
            <a:lvl1pPr algn="r">
              <a:defRPr>
                <a:solidFill>
                  <a:srgbClr val="545454"/>
                </a:solidFill>
              </a:defRPr>
            </a:lvl1pPr>
          </a:lstStyle>
          <a:p>
            <a:fld id="{891DBA7B-2095-974D-9048-FBA17F396CDB}" type="datetime1">
              <a:rPr lang="en-US" smtClean="0"/>
              <a:t>4/15/22</a:t>
            </a:fld>
            <a:endParaRPr lang="en-US" dirty="0"/>
          </a:p>
        </p:txBody>
      </p:sp>
      <p:sp>
        <p:nvSpPr>
          <p:cNvPr id="5" name="Footer Placeholder 4"/>
          <p:cNvSpPr>
            <a:spLocks noGrp="1"/>
          </p:cNvSpPr>
          <p:nvPr>
            <p:ph type="ftr" sz="quarter" idx="11"/>
          </p:nvPr>
        </p:nvSpPr>
        <p:spPr>
          <a:xfrm>
            <a:off x="4194558" y="6248112"/>
            <a:ext cx="3086100" cy="365125"/>
          </a:xfrm>
        </p:spPr>
        <p:txBody>
          <a:bodyPr/>
          <a:lstStyle>
            <a:lvl1pPr>
              <a:defRPr>
                <a:solidFill>
                  <a:srgbClr val="545454"/>
                </a:solidFill>
              </a:defRPr>
            </a:lvl1pPr>
          </a:lstStyle>
          <a:p>
            <a:pPr algn="r"/>
            <a:r>
              <a:rPr lang="en-US" dirty="0"/>
              <a:t>UGBA 141 | Spring 2022 | Prof. Park Sinchaisri</a:t>
            </a:r>
          </a:p>
        </p:txBody>
      </p:sp>
      <p:sp>
        <p:nvSpPr>
          <p:cNvPr id="7" name="Rectangle 6"/>
          <p:cNvSpPr/>
          <p:nvPr userDrawn="1"/>
        </p:nvSpPr>
        <p:spPr>
          <a:xfrm>
            <a:off x="0" y="5517932"/>
            <a:ext cx="2845676" cy="134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9" name="Straight Connector 8"/>
          <p:cNvCxnSpPr/>
          <p:nvPr userDrawn="1"/>
        </p:nvCxnSpPr>
        <p:spPr>
          <a:xfrm>
            <a:off x="0" y="3692473"/>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6141145"/>
            <a:ext cx="2274803" cy="4976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E7E81-406A-5C46-AB25-C42F929E20B1}" type="datetime1">
              <a:rPr lang="en-US" smtClean="0"/>
              <a:t>4/15/22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44834" y="1122363"/>
            <a:ext cx="7654332" cy="2387600"/>
          </a:xfrm>
        </p:spPr>
        <p:txBody>
          <a:bodyPr lIns="0" bIns="182880" anchor="b">
            <a:normAutofit/>
          </a:bodyPr>
          <a:lstStyle>
            <a:lvl1pPr algn="ctr">
              <a:defRPr sz="5500" b="1"/>
            </a:lvl1pPr>
          </a:lstStyle>
          <a:p>
            <a:r>
              <a:rPr lang="en-US" dirty="0"/>
              <a:t>Click to edit Master title style</a:t>
            </a:r>
          </a:p>
        </p:txBody>
      </p:sp>
      <p:sp>
        <p:nvSpPr>
          <p:cNvPr id="7" name="Subtitle 2"/>
          <p:cNvSpPr>
            <a:spLocks noGrp="1"/>
          </p:cNvSpPr>
          <p:nvPr>
            <p:ph type="subTitle" idx="1"/>
          </p:nvPr>
        </p:nvSpPr>
        <p:spPr>
          <a:xfrm>
            <a:off x="744834" y="3513244"/>
            <a:ext cx="7654332" cy="1159240"/>
          </a:xfrm>
        </p:spPr>
        <p:txBody>
          <a:bodyPr lIns="0" tIns="18288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1E09F-E14E-854A-B4FA-EDAC3AED6509}" type="datetime1">
              <a:rPr lang="en-US" smtClean="0"/>
              <a:t>4/15/22</a:t>
            </a:fld>
            <a:endParaRPr lang="en-US" dirty="0"/>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07325"/>
            <a:ext cx="7377112" cy="2852737"/>
          </a:xfrm>
        </p:spPr>
        <p:txBody>
          <a:bodyPr lIns="0" rIns="274320" anchor="b">
            <a:normAutofit/>
          </a:bodyPr>
          <a:lstStyle>
            <a:lvl1pPr>
              <a:defRPr sz="5500"/>
            </a:lvl1pPr>
          </a:lstStyle>
          <a:p>
            <a:r>
              <a:rPr lang="en-US" dirty="0"/>
              <a:t>Click to edit Master title style</a:t>
            </a:r>
          </a:p>
        </p:txBody>
      </p:sp>
      <p:sp>
        <p:nvSpPr>
          <p:cNvPr id="3" name="Text Placeholder 2"/>
          <p:cNvSpPr>
            <a:spLocks noGrp="1"/>
          </p:cNvSpPr>
          <p:nvPr>
            <p:ph type="body" idx="1"/>
          </p:nvPr>
        </p:nvSpPr>
        <p:spPr>
          <a:xfrm>
            <a:off x="623888" y="4087050"/>
            <a:ext cx="7377112" cy="1500187"/>
          </a:xfrm>
        </p:spPr>
        <p:txBody>
          <a:bodyPr lIns="0" rIns="274320"/>
          <a:lstStyle>
            <a:lvl1pPr marL="0" indent="0">
              <a:buNone/>
              <a:defRPr sz="2400">
                <a:solidFill>
                  <a:srgbClr val="54545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01F71A-D9A5-C740-A401-92B17D03A16D}" type="datetime1">
              <a:rPr lang="en-US" smtClean="0"/>
              <a:t>4/15/22</a:t>
            </a:fld>
            <a:endParaRPr lang="en-US"/>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407011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0E3A7F-0523-AC41-9995-3668E001EE03}" type="datetime1">
              <a:rPr lang="en-US" smtClean="0"/>
              <a:t>4/15/22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88212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703007"/>
            <a:ext cx="3868340" cy="3486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88212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703007"/>
            <a:ext cx="3887391" cy="3486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F9685-E1BB-C64F-93DF-4965649FA056}" type="datetime1">
              <a:rPr lang="en-US" smtClean="0"/>
              <a:t>4/15/22</a:t>
            </a:fld>
            <a:endParaRPr lang="en-US"/>
          </a:p>
        </p:txBody>
      </p:sp>
      <p:sp>
        <p:nvSpPr>
          <p:cNvPr id="8" name="Footer Placeholder 7"/>
          <p:cNvSpPr>
            <a:spLocks noGrp="1"/>
          </p:cNvSpPr>
          <p:nvPr>
            <p:ph type="ftr" sz="quarter" idx="11"/>
          </p:nvPr>
        </p:nvSpPr>
        <p:spPr/>
        <p:txBody>
          <a:bodyPr/>
          <a:lstStyle/>
          <a:p>
            <a:r>
              <a:rPr lang="en-US" dirty="0"/>
              <a:t>UGBA 141 | Spring 2022 | Prof. Park Sinchaisri</a:t>
            </a:r>
          </a:p>
        </p:txBody>
      </p:sp>
      <p:sp>
        <p:nvSpPr>
          <p:cNvPr id="9" name="Slide Number Placeholder 8"/>
          <p:cNvSpPr>
            <a:spLocks noGrp="1"/>
          </p:cNvSpPr>
          <p:nvPr>
            <p:ph type="sldNum" sz="quarter" idx="12"/>
          </p:nvPr>
        </p:nvSpPr>
        <p:spPr/>
        <p:txBody>
          <a:bodyPr/>
          <a:lstStyle/>
          <a:p>
            <a:fld id="{A2EBCFBC-0745-914E-B0B1-4125AF1D8E59}" type="slidenum">
              <a:rPr lang="en-US" smtClean="0"/>
              <a:t>‹#›</a:t>
            </a:fld>
            <a:endParaRPr lang="en-US"/>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597CDA-74B4-AA4B-8CCA-46E281739A97}" type="datetime1">
              <a:rPr lang="en-US" smtClean="0"/>
              <a:t>4/15/22</a:t>
            </a:fld>
            <a:endParaRPr lang="en-US"/>
          </a:p>
        </p:txBody>
      </p:sp>
      <p:sp>
        <p:nvSpPr>
          <p:cNvPr id="4" name="Footer Placeholder 3"/>
          <p:cNvSpPr>
            <a:spLocks noGrp="1"/>
          </p:cNvSpPr>
          <p:nvPr>
            <p:ph type="ftr" sz="quarter" idx="11"/>
          </p:nvPr>
        </p:nvSpPr>
        <p:spPr/>
        <p:txBody>
          <a:bodyPr/>
          <a:lstStyle/>
          <a:p>
            <a:r>
              <a:rPr lang="en-US" dirty="0"/>
              <a:t>UGBA 141 | Spring 2022 | Prof. Park Sinchaisri</a:t>
            </a:r>
          </a:p>
        </p:txBody>
      </p:sp>
      <p:sp>
        <p:nvSpPr>
          <p:cNvPr id="5" name="Slide Number Placeholder 4"/>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72EEA-CE42-664C-8BBA-A1A3F0F05575}" type="datetime1">
              <a:rPr lang="en-US" smtClean="0"/>
              <a:t>4/15/22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2057400"/>
            <a:ext cx="4629150" cy="3803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7FC677-4670-8147-B3E4-A953045F3DBA}" type="datetime1">
              <a:rPr lang="en-US" smtClean="0"/>
              <a:t>4/15/22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818752"/>
            <a:ext cx="4629150" cy="40422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818254"/>
            <a:ext cx="2949178" cy="40507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B03BD5-B1C6-934F-A8C0-EA2F64C452A1}" type="datetime1">
              <a:rPr lang="en-US" smtClean="0"/>
              <a:t>4/15/22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0" tIns="45720" rIns="91440" bIns="182880" rtlCol="0" anchor="b" anchorCtr="0">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18288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215472" y="6335382"/>
            <a:ext cx="1095271" cy="365125"/>
          </a:xfrm>
          <a:prstGeom prst="rect">
            <a:avLst/>
          </a:prstGeom>
        </p:spPr>
        <p:txBody>
          <a:bodyPr vert="horz" lIns="91440" tIns="45720" rIns="91440" bIns="45720" rtlCol="0" anchor="ctr"/>
          <a:lstStyle>
            <a:lvl1pPr algn="l">
              <a:defRPr sz="1100">
                <a:solidFill>
                  <a:srgbClr val="545454"/>
                </a:solidFill>
                <a:latin typeface="Univers LT 45 Light" charset="0"/>
                <a:ea typeface="Univers LT 45 Light" charset="0"/>
                <a:cs typeface="Univers LT 45 Light" charset="0"/>
              </a:defRPr>
            </a:lvl1pPr>
          </a:lstStyle>
          <a:p>
            <a:fld id="{F1B48B82-37BD-C449-AD73-DF5BF8C9A477}" type="datetime1">
              <a:rPr lang="en-US" smtClean="0"/>
              <a:t>4/15/22</a:t>
            </a:fld>
            <a:endParaRPr lang="en-US" dirty="0"/>
          </a:p>
        </p:txBody>
      </p:sp>
      <p:sp>
        <p:nvSpPr>
          <p:cNvPr id="5" name="Footer Placeholder 4"/>
          <p:cNvSpPr>
            <a:spLocks noGrp="1"/>
          </p:cNvSpPr>
          <p:nvPr>
            <p:ph type="ftr" sz="quarter" idx="3"/>
          </p:nvPr>
        </p:nvSpPr>
        <p:spPr>
          <a:xfrm>
            <a:off x="4485961" y="6326206"/>
            <a:ext cx="3086100" cy="365125"/>
          </a:xfrm>
          <a:prstGeom prst="rect">
            <a:avLst/>
          </a:prstGeom>
        </p:spPr>
        <p:txBody>
          <a:bodyPr vert="horz" lIns="91440" tIns="45720" rIns="91440" bIns="45720" rtlCol="0" anchor="ctr"/>
          <a:lstStyle>
            <a:lvl1pPr algn="ctr">
              <a:defRPr sz="1100">
                <a:solidFill>
                  <a:srgbClr val="545454"/>
                </a:solidFill>
                <a:latin typeface="Univers LT 45 Light" charset="0"/>
                <a:ea typeface="Univers LT 45 Light" charset="0"/>
                <a:cs typeface="Univers LT 45 Light" charset="0"/>
              </a:defRPr>
            </a:lvl1pPr>
          </a:lstStyle>
          <a:p>
            <a:r>
              <a:rPr lang="en-US" dirty="0"/>
              <a:t>UGBA 141 | Spring 2022 | Prof. Park Sinchaisri</a:t>
            </a:r>
          </a:p>
        </p:txBody>
      </p:sp>
      <p:sp>
        <p:nvSpPr>
          <p:cNvPr id="6" name="Slide Number Placeholder 5"/>
          <p:cNvSpPr>
            <a:spLocks noGrp="1"/>
          </p:cNvSpPr>
          <p:nvPr>
            <p:ph type="sldNum" sz="quarter" idx="4"/>
          </p:nvPr>
        </p:nvSpPr>
        <p:spPr>
          <a:xfrm>
            <a:off x="7747278" y="6326207"/>
            <a:ext cx="768071" cy="365125"/>
          </a:xfrm>
          <a:prstGeom prst="rect">
            <a:avLst/>
          </a:prstGeom>
        </p:spPr>
        <p:txBody>
          <a:bodyPr vert="horz" lIns="91440" tIns="45720" rIns="91440" bIns="45720" rtlCol="0" anchor="ctr"/>
          <a:lstStyle>
            <a:lvl1pPr algn="r">
              <a:defRPr sz="1100">
                <a:solidFill>
                  <a:srgbClr val="545454"/>
                </a:solidFill>
                <a:latin typeface="Univers LT 45 Light" charset="0"/>
                <a:ea typeface="Univers LT 45 Light" charset="0"/>
                <a:cs typeface="Univers LT 45 Light" charset="0"/>
              </a:defRPr>
            </a:lvl1pPr>
          </a:lstStyle>
          <a:p>
            <a:fld id="{A2EBCFBC-0745-914E-B0B1-4125AF1D8E59}" type="slidenum">
              <a:rPr lang="en-US" smtClean="0"/>
              <a:pPr/>
              <a:t>‹#›</a:t>
            </a:fld>
            <a:endParaRPr lang="en-US" dirty="0"/>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8650" y="6305238"/>
            <a:ext cx="1732712" cy="379031"/>
          </a:xfrm>
          <a:prstGeom prst="rect">
            <a:avLst/>
          </a:prstGeom>
        </p:spPr>
      </p:pic>
    </p:spTree>
    <p:extLst>
      <p:ext uri="{BB962C8B-B14F-4D97-AF65-F5344CB8AC3E}">
        <p14:creationId xmlns:p14="http://schemas.microsoft.com/office/powerpoint/2010/main" val="332723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lvl1pPr algn="l" defTabSz="914400" rtl="0" eaLnBrk="1" latinLnBrk="0" hangingPunct="1">
        <a:lnSpc>
          <a:spcPct val="90000"/>
        </a:lnSpc>
        <a:spcBef>
          <a:spcPct val="0"/>
        </a:spcBef>
        <a:buNone/>
        <a:defRPr sz="4400" kern="1200">
          <a:solidFill>
            <a:srgbClr val="00274C"/>
          </a:solidFill>
          <a:latin typeface="Univers LT 45 Light" charset="0"/>
          <a:ea typeface="Univers LT 45 Light" charset="0"/>
          <a:cs typeface="Univers LT 45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7929880" cy="2387600"/>
          </a:xfrm>
        </p:spPr>
        <p:txBody>
          <a:bodyPr>
            <a:normAutofit fontScale="90000"/>
          </a:bodyPr>
          <a:lstStyle/>
          <a:p>
            <a:r>
              <a:rPr lang="en-US" sz="4400" b="0" dirty="0"/>
              <a:t>UGBA 141</a:t>
            </a:r>
            <a:br>
              <a:rPr lang="en-US" dirty="0"/>
            </a:br>
            <a:r>
              <a:rPr lang="en-US" dirty="0"/>
              <a:t>Production and Operations Management</a:t>
            </a:r>
          </a:p>
        </p:txBody>
      </p:sp>
      <p:sp>
        <p:nvSpPr>
          <p:cNvPr id="3" name="Subtitle 2"/>
          <p:cNvSpPr>
            <a:spLocks noGrp="1"/>
          </p:cNvSpPr>
          <p:nvPr>
            <p:ph type="subTitle" idx="1"/>
          </p:nvPr>
        </p:nvSpPr>
        <p:spPr>
          <a:xfrm>
            <a:off x="685799" y="3784549"/>
            <a:ext cx="8622324" cy="1340110"/>
          </a:xfrm>
        </p:spPr>
        <p:txBody>
          <a:bodyPr>
            <a:normAutofit/>
          </a:bodyPr>
          <a:lstStyle/>
          <a:p>
            <a:r>
              <a:rPr lang="en-US" b="1" dirty="0"/>
              <a:t>Queue III </a:t>
            </a:r>
            <a:r>
              <a:rPr lang="en-US" dirty="0"/>
              <a:t>Pooling and Psychology</a:t>
            </a:r>
            <a:endParaRPr lang="en-US" b="1" dirty="0"/>
          </a:p>
        </p:txBody>
      </p:sp>
      <p:sp>
        <p:nvSpPr>
          <p:cNvPr id="4" name="Subtitle 2">
            <a:extLst>
              <a:ext uri="{FF2B5EF4-FFF2-40B4-BE49-F238E27FC236}">
                <a16:creationId xmlns:a16="http://schemas.microsoft.com/office/drawing/2014/main" id="{EEE89BE4-9948-DA4F-B05B-BC565C577377}"/>
              </a:ext>
            </a:extLst>
          </p:cNvPr>
          <p:cNvSpPr txBox="1">
            <a:spLocks/>
          </p:cNvSpPr>
          <p:nvPr/>
        </p:nvSpPr>
        <p:spPr>
          <a:xfrm>
            <a:off x="4508375" y="6046073"/>
            <a:ext cx="4064620" cy="1340110"/>
          </a:xfrm>
          <a:prstGeom prst="rect">
            <a:avLst/>
          </a:prstGeom>
        </p:spPr>
        <p:txBody>
          <a:bodyPr vert="horz" lIns="0" tIns="18288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545454"/>
                </a:solidFill>
                <a:latin typeface="Univers LT 45 Light" charset="0"/>
                <a:ea typeface="Univers LT 45 Light" charset="0"/>
                <a:cs typeface="Univers LT 45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545454"/>
                </a:solidFill>
                <a:latin typeface="Univers LT 45 Light" charset="0"/>
                <a:ea typeface="Univers LT 45 Light" charset="0"/>
                <a:cs typeface="Univers LT 45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545454"/>
                </a:solidFill>
                <a:latin typeface="Univers LT 45 Light" charset="0"/>
                <a:ea typeface="Univers LT 45 Light" charset="0"/>
                <a:cs typeface="Univers LT 45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Professor Park Sinchaisri</a:t>
            </a:r>
          </a:p>
        </p:txBody>
      </p:sp>
    </p:spTree>
    <p:extLst>
      <p:ext uri="{BB962C8B-B14F-4D97-AF65-F5344CB8AC3E}">
        <p14:creationId xmlns:p14="http://schemas.microsoft.com/office/powerpoint/2010/main" val="90120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37" y="4144367"/>
            <a:ext cx="5161550" cy="1499370"/>
          </a:xfrm>
          <a:prstGeom prst="rect">
            <a:avLst/>
          </a:prstGeom>
        </p:spPr>
      </p:pic>
      <p:sp>
        <p:nvSpPr>
          <p:cNvPr id="2" name="Title 1"/>
          <p:cNvSpPr>
            <a:spLocks noGrp="1"/>
          </p:cNvSpPr>
          <p:nvPr>
            <p:ph type="title"/>
          </p:nvPr>
        </p:nvSpPr>
        <p:spPr/>
        <p:txBody>
          <a:bodyPr/>
          <a:lstStyle/>
          <a:p>
            <a:r>
              <a:rPr lang="en-US" dirty="0"/>
              <a:t>Have We Been Realistic?</a:t>
            </a:r>
          </a:p>
        </p:txBody>
      </p:sp>
      <p:sp>
        <p:nvSpPr>
          <p:cNvPr id="3" name="Content Placeholder 2"/>
          <p:cNvSpPr>
            <a:spLocks noGrp="1"/>
          </p:cNvSpPr>
          <p:nvPr>
            <p:ph idx="1"/>
          </p:nvPr>
        </p:nvSpPr>
        <p:spPr>
          <a:xfrm>
            <a:off x="5043948" y="4395400"/>
            <a:ext cx="3471402" cy="2186267"/>
          </a:xfrm>
        </p:spPr>
        <p:txBody>
          <a:bodyPr>
            <a:normAutofit/>
          </a:bodyPr>
          <a:lstStyle/>
          <a:p>
            <a:pPr marL="0" indent="0">
              <a:lnSpc>
                <a:spcPct val="100000"/>
              </a:lnSpc>
              <a:spcBef>
                <a:spcPts val="0"/>
              </a:spcBef>
              <a:buNone/>
              <a:defRPr/>
            </a:pPr>
            <a:r>
              <a:rPr lang="en-US" sz="2000" dirty="0">
                <a:latin typeface="Univers LT 45 Light" panose="02000403030000020003" pitchFamily="2" charset="0"/>
              </a:rPr>
              <a:t>If customers can choose,</a:t>
            </a:r>
          </a:p>
          <a:p>
            <a:pPr marL="0" indent="0">
              <a:lnSpc>
                <a:spcPct val="100000"/>
              </a:lnSpc>
              <a:spcBef>
                <a:spcPts val="0"/>
              </a:spcBef>
              <a:buNone/>
              <a:defRPr/>
            </a:pPr>
            <a:r>
              <a:rPr lang="en-US" sz="2000" dirty="0">
                <a:latin typeface="Univers LT 45 Light" panose="02000403030000020003" pitchFamily="2" charset="0"/>
              </a:rPr>
              <a:t>there is no difference in the average wait between the systems.</a:t>
            </a:r>
          </a:p>
        </p:txBody>
      </p:sp>
      <p:sp>
        <p:nvSpPr>
          <p:cNvPr id="4" name="Slide Number Placeholder 3"/>
          <p:cNvSpPr>
            <a:spLocks noGrp="1"/>
          </p:cNvSpPr>
          <p:nvPr>
            <p:ph type="sldNum" sz="quarter" idx="12"/>
          </p:nvPr>
        </p:nvSpPr>
        <p:spPr/>
        <p:txBody>
          <a:bodyPr/>
          <a:lstStyle/>
          <a:p>
            <a:fld id="{898C6173-9B67-4D5E-BF79-09D4FDA79571}" type="slidenum">
              <a:rPr lang="en-US" smtClean="0"/>
              <a:t>9</a:t>
            </a:fld>
            <a:endParaRPr lang="en-US"/>
          </a:p>
        </p:txBody>
      </p:sp>
      <p:cxnSp>
        <p:nvCxnSpPr>
          <p:cNvPr id="6" name="Straight Arrow Connector 5"/>
          <p:cNvCxnSpPr/>
          <p:nvPr/>
        </p:nvCxnSpPr>
        <p:spPr>
          <a:xfrm flipH="1" flipV="1">
            <a:off x="12688916" y="1910809"/>
            <a:ext cx="508471" cy="1334"/>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223466" y="1765371"/>
            <a:ext cx="293544" cy="2935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9" name="Oval 8"/>
          <p:cNvSpPr/>
          <p:nvPr/>
        </p:nvSpPr>
        <p:spPr>
          <a:xfrm>
            <a:off x="10223466" y="2197465"/>
            <a:ext cx="293544" cy="2935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10" name="Oval 9"/>
          <p:cNvSpPr/>
          <p:nvPr/>
        </p:nvSpPr>
        <p:spPr>
          <a:xfrm>
            <a:off x="10223466" y="2629559"/>
            <a:ext cx="293544" cy="2935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12" name="Oval 11"/>
          <p:cNvSpPr/>
          <p:nvPr/>
        </p:nvSpPr>
        <p:spPr>
          <a:xfrm>
            <a:off x="11162650" y="1765371"/>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13" name="Oval 12"/>
          <p:cNvSpPr/>
          <p:nvPr/>
        </p:nvSpPr>
        <p:spPr>
          <a:xfrm>
            <a:off x="11162650" y="2197465"/>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16" name="Oval 15"/>
          <p:cNvSpPr/>
          <p:nvPr/>
        </p:nvSpPr>
        <p:spPr>
          <a:xfrm>
            <a:off x="11559598" y="1750633"/>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17" name="Oval 16"/>
          <p:cNvSpPr/>
          <p:nvPr/>
        </p:nvSpPr>
        <p:spPr>
          <a:xfrm>
            <a:off x="11559598" y="2182727"/>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0" name="Oval 19"/>
          <p:cNvSpPr/>
          <p:nvPr/>
        </p:nvSpPr>
        <p:spPr>
          <a:xfrm>
            <a:off x="11952492" y="1750633"/>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452861" y="1765371"/>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2" name="Oval 21"/>
          <p:cNvSpPr/>
          <p:nvPr/>
        </p:nvSpPr>
        <p:spPr>
          <a:xfrm>
            <a:off x="10452861" y="2197465"/>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5" name="Oval 24"/>
          <p:cNvSpPr/>
          <p:nvPr/>
        </p:nvSpPr>
        <p:spPr>
          <a:xfrm>
            <a:off x="13478758" y="1765371"/>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3478758" y="2197465"/>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478758" y="2634869"/>
            <a:ext cx="293544" cy="29354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flipV="1">
            <a:off x="12688916" y="2344237"/>
            <a:ext cx="508471" cy="1334"/>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2688915" y="2786454"/>
            <a:ext cx="508471" cy="1334"/>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852786" y="1352135"/>
            <a:ext cx="1200149" cy="338554"/>
          </a:xfrm>
          <a:prstGeom prst="rect">
            <a:avLst/>
          </a:prstGeom>
        </p:spPr>
        <p:txBody>
          <a:bodyPr wrap="square">
            <a:spAutoFit/>
          </a:bodyPr>
          <a:lstStyle/>
          <a:p>
            <a:pPr algn="ctr"/>
            <a:r>
              <a:rPr lang="en-US" sz="16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cashier</a:t>
            </a:r>
          </a:p>
        </p:txBody>
      </p:sp>
      <p:sp>
        <p:nvSpPr>
          <p:cNvPr id="35" name="Rectangle 34"/>
          <p:cNvSpPr/>
          <p:nvPr/>
        </p:nvSpPr>
        <p:spPr>
          <a:xfrm>
            <a:off x="11579459" y="1342804"/>
            <a:ext cx="1643945" cy="338554"/>
          </a:xfrm>
          <a:prstGeom prst="rect">
            <a:avLst/>
          </a:prstGeom>
        </p:spPr>
        <p:txBody>
          <a:bodyPr wrap="square">
            <a:spAutoFit/>
          </a:bodyPr>
          <a:lstStyle/>
          <a:p>
            <a:pPr algn="ctr"/>
            <a:r>
              <a:rPr lang="en-US" sz="160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customers </a:t>
            </a:r>
            <a:endPar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endParaRPr>
          </a:p>
        </p:txBody>
      </p:sp>
      <p:sp>
        <p:nvSpPr>
          <p:cNvPr id="36" name="Rectangle 35"/>
          <p:cNvSpPr/>
          <p:nvPr/>
        </p:nvSpPr>
        <p:spPr>
          <a:xfrm>
            <a:off x="779021" y="2105495"/>
            <a:ext cx="2490577" cy="1323439"/>
          </a:xfrm>
          <a:prstGeom prst="rect">
            <a:avLst/>
          </a:prstGeom>
        </p:spPr>
        <p:txBody>
          <a:bodyPr wrap="square">
            <a:spAutoFit/>
          </a:bodyPr>
          <a:lstStyle/>
          <a:p>
            <a:pPr lvl="0" algn="r" defTabSz="914400">
              <a:defRPr/>
            </a:pPr>
            <a:r>
              <a:rPr lang="en-US" sz="2000" dirty="0">
                <a:solidFill>
                  <a:srgbClr val="545454"/>
                </a:solidFill>
                <a:latin typeface="Univers LT 45 Light" panose="02000403030000020003" pitchFamily="2" charset="0"/>
                <a:ea typeface="CMU Sans Serif" panose="02000603000000000000" pitchFamily="50" charset="0"/>
                <a:cs typeface="CMU Sans Serif" panose="02000603000000000000" pitchFamily="50" charset="0"/>
              </a:rPr>
              <a:t>Arrival rate to each separate queue is independent of the state of the system</a:t>
            </a:r>
          </a:p>
        </p:txBody>
      </p:sp>
      <p:sp>
        <p:nvSpPr>
          <p:cNvPr id="38" name="Rectangle 37"/>
          <p:cNvSpPr/>
          <p:nvPr/>
        </p:nvSpPr>
        <p:spPr>
          <a:xfrm>
            <a:off x="6344112" y="2105561"/>
            <a:ext cx="2191455" cy="1323439"/>
          </a:xfrm>
          <a:prstGeom prst="rect">
            <a:avLst/>
          </a:prstGeom>
        </p:spPr>
        <p:txBody>
          <a:bodyPr wrap="square">
            <a:spAutoFit/>
          </a:bodyPr>
          <a:lstStyle/>
          <a:p>
            <a:pPr lvl="0" defTabSz="914400">
              <a:defRPr/>
            </a:pPr>
            <a:r>
              <a:rPr lang="en-US" sz="2000" dirty="0">
                <a:solidFill>
                  <a:srgbClr val="545454"/>
                </a:solidFill>
                <a:latin typeface="Univers LT 45 Light" panose="02000403030000020003" pitchFamily="2" charset="0"/>
                <a:ea typeface="CMU Sans Serif" panose="02000603000000000000" pitchFamily="50" charset="0"/>
                <a:cs typeface="CMU Sans Serif" panose="02000603000000000000" pitchFamily="50" charset="0"/>
              </a:rPr>
              <a:t>Servers perform identically, regardless of queue structure</a:t>
            </a:r>
          </a:p>
        </p:txBody>
      </p:sp>
      <p:sp>
        <p:nvSpPr>
          <p:cNvPr id="29" name="Rectangle 68">
            <a:extLst>
              <a:ext uri="{FF2B5EF4-FFF2-40B4-BE49-F238E27FC236}">
                <a16:creationId xmlns:a16="http://schemas.microsoft.com/office/drawing/2014/main" id="{A284CBD4-56CD-784A-90C4-C5CF63F25A3F}"/>
              </a:ext>
            </a:extLst>
          </p:cNvPr>
          <p:cNvSpPr>
            <a:spLocks noChangeAspect="1" noChangeArrowheads="1"/>
          </p:cNvSpPr>
          <p:nvPr/>
        </p:nvSpPr>
        <p:spPr bwMode="auto">
          <a:xfrm>
            <a:off x="5088799" y="1979270"/>
            <a:ext cx="542925" cy="1625600"/>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 name="Rectangle 69">
            <a:extLst>
              <a:ext uri="{FF2B5EF4-FFF2-40B4-BE49-F238E27FC236}">
                <a16:creationId xmlns:a16="http://schemas.microsoft.com/office/drawing/2014/main" id="{12B64F11-EFFA-8F44-BDA2-A4F5D312F716}"/>
              </a:ext>
            </a:extLst>
          </p:cNvPr>
          <p:cNvSpPr>
            <a:spLocks noChangeAspect="1" noChangeArrowheads="1"/>
          </p:cNvSpPr>
          <p:nvPr/>
        </p:nvSpPr>
        <p:spPr bwMode="auto">
          <a:xfrm>
            <a:off x="5326924" y="2088808"/>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1" name="Line 70">
            <a:extLst>
              <a:ext uri="{FF2B5EF4-FFF2-40B4-BE49-F238E27FC236}">
                <a16:creationId xmlns:a16="http://schemas.microsoft.com/office/drawing/2014/main" id="{53C90792-ED51-0841-AD00-434BF8324376}"/>
              </a:ext>
            </a:extLst>
          </p:cNvPr>
          <p:cNvSpPr>
            <a:spLocks noChangeAspect="1" noChangeShapeType="1"/>
          </p:cNvSpPr>
          <p:nvPr/>
        </p:nvSpPr>
        <p:spPr bwMode="auto">
          <a:xfrm>
            <a:off x="5722212" y="2766670"/>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40" name="Rectangle 72">
            <a:extLst>
              <a:ext uri="{FF2B5EF4-FFF2-40B4-BE49-F238E27FC236}">
                <a16:creationId xmlns:a16="http://schemas.microsoft.com/office/drawing/2014/main" id="{6AB45305-14B9-D648-9925-CBDCC8632C46}"/>
              </a:ext>
            </a:extLst>
          </p:cNvPr>
          <p:cNvSpPr>
            <a:spLocks noChangeAspect="1" noChangeArrowheads="1"/>
          </p:cNvSpPr>
          <p:nvPr/>
        </p:nvSpPr>
        <p:spPr bwMode="auto">
          <a:xfrm>
            <a:off x="5326924" y="2461870"/>
            <a:ext cx="217488" cy="220663"/>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41" name="Rectangle 73">
            <a:extLst>
              <a:ext uri="{FF2B5EF4-FFF2-40B4-BE49-F238E27FC236}">
                <a16:creationId xmlns:a16="http://schemas.microsoft.com/office/drawing/2014/main" id="{CB3DAC1C-A8F1-F44D-891D-74020185D663}"/>
              </a:ext>
            </a:extLst>
          </p:cNvPr>
          <p:cNvSpPr>
            <a:spLocks noChangeAspect="1" noChangeArrowheads="1"/>
          </p:cNvSpPr>
          <p:nvPr/>
        </p:nvSpPr>
        <p:spPr bwMode="auto">
          <a:xfrm>
            <a:off x="5326924" y="2850808"/>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42" name="Rectangle 74">
            <a:extLst>
              <a:ext uri="{FF2B5EF4-FFF2-40B4-BE49-F238E27FC236}">
                <a16:creationId xmlns:a16="http://schemas.microsoft.com/office/drawing/2014/main" id="{C1D7FB18-F823-3342-8CCC-1006240755B5}"/>
              </a:ext>
            </a:extLst>
          </p:cNvPr>
          <p:cNvSpPr>
            <a:spLocks noChangeAspect="1" noChangeArrowheads="1"/>
          </p:cNvSpPr>
          <p:nvPr/>
        </p:nvSpPr>
        <p:spPr bwMode="auto">
          <a:xfrm>
            <a:off x="5326924" y="3231808"/>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43" name="Oval 75">
            <a:extLst>
              <a:ext uri="{FF2B5EF4-FFF2-40B4-BE49-F238E27FC236}">
                <a16:creationId xmlns:a16="http://schemas.microsoft.com/office/drawing/2014/main" id="{5BB50FC2-FB7B-4041-A396-B706E9F0D437}"/>
              </a:ext>
            </a:extLst>
          </p:cNvPr>
          <p:cNvSpPr>
            <a:spLocks noChangeArrowheads="1"/>
          </p:cNvSpPr>
          <p:nvPr/>
        </p:nvSpPr>
        <p:spPr bwMode="auto">
          <a:xfrm>
            <a:off x="5130074" y="209992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44" name="Oval 78">
            <a:extLst>
              <a:ext uri="{FF2B5EF4-FFF2-40B4-BE49-F238E27FC236}">
                <a16:creationId xmlns:a16="http://schemas.microsoft.com/office/drawing/2014/main" id="{7FC5E2D5-F0BA-864D-B264-D948FC8CE0AE}"/>
              </a:ext>
            </a:extLst>
          </p:cNvPr>
          <p:cNvSpPr>
            <a:spLocks noChangeArrowheads="1"/>
          </p:cNvSpPr>
          <p:nvPr/>
        </p:nvSpPr>
        <p:spPr bwMode="auto">
          <a:xfrm>
            <a:off x="5149124" y="326197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45" name="Oval 79">
            <a:extLst>
              <a:ext uri="{FF2B5EF4-FFF2-40B4-BE49-F238E27FC236}">
                <a16:creationId xmlns:a16="http://schemas.microsoft.com/office/drawing/2014/main" id="{BC37DC6C-F93F-684E-A2E3-0676D0D6F9DE}"/>
              </a:ext>
            </a:extLst>
          </p:cNvPr>
          <p:cNvSpPr>
            <a:spLocks noChangeArrowheads="1"/>
          </p:cNvSpPr>
          <p:nvPr/>
        </p:nvSpPr>
        <p:spPr bwMode="auto">
          <a:xfrm>
            <a:off x="4412524" y="208087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46" name="Oval 80">
            <a:extLst>
              <a:ext uri="{FF2B5EF4-FFF2-40B4-BE49-F238E27FC236}">
                <a16:creationId xmlns:a16="http://schemas.microsoft.com/office/drawing/2014/main" id="{47E11E7F-731B-394C-895F-469618D67B1F}"/>
              </a:ext>
            </a:extLst>
          </p:cNvPr>
          <p:cNvSpPr>
            <a:spLocks noChangeArrowheads="1"/>
          </p:cNvSpPr>
          <p:nvPr/>
        </p:nvSpPr>
        <p:spPr bwMode="auto">
          <a:xfrm>
            <a:off x="4183924" y="208087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47" name="Line 81">
            <a:extLst>
              <a:ext uri="{FF2B5EF4-FFF2-40B4-BE49-F238E27FC236}">
                <a16:creationId xmlns:a16="http://schemas.microsoft.com/office/drawing/2014/main" id="{140F038E-C82E-424F-B201-B2487CDF463F}"/>
              </a:ext>
            </a:extLst>
          </p:cNvPr>
          <p:cNvSpPr>
            <a:spLocks noChangeAspect="1" noChangeShapeType="1"/>
          </p:cNvSpPr>
          <p:nvPr/>
        </p:nvSpPr>
        <p:spPr bwMode="auto">
          <a:xfrm>
            <a:off x="4641124" y="2157070"/>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48" name="Line 82">
            <a:extLst>
              <a:ext uri="{FF2B5EF4-FFF2-40B4-BE49-F238E27FC236}">
                <a16:creationId xmlns:a16="http://schemas.microsoft.com/office/drawing/2014/main" id="{BE1436FA-C750-B84F-8BF1-22C132A895F2}"/>
              </a:ext>
            </a:extLst>
          </p:cNvPr>
          <p:cNvSpPr>
            <a:spLocks noChangeAspect="1" noChangeShapeType="1"/>
          </p:cNvSpPr>
          <p:nvPr/>
        </p:nvSpPr>
        <p:spPr bwMode="auto">
          <a:xfrm>
            <a:off x="3588612" y="2157070"/>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49" name="Line 100">
            <a:extLst>
              <a:ext uri="{FF2B5EF4-FFF2-40B4-BE49-F238E27FC236}">
                <a16:creationId xmlns:a16="http://schemas.microsoft.com/office/drawing/2014/main" id="{4BB8A660-4332-9F41-9F07-FC246BF337A9}"/>
              </a:ext>
            </a:extLst>
          </p:cNvPr>
          <p:cNvSpPr>
            <a:spLocks noChangeAspect="1" noChangeShapeType="1"/>
          </p:cNvSpPr>
          <p:nvPr/>
        </p:nvSpPr>
        <p:spPr bwMode="auto">
          <a:xfrm>
            <a:off x="4626837" y="2538070"/>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0" name="Line 101">
            <a:extLst>
              <a:ext uri="{FF2B5EF4-FFF2-40B4-BE49-F238E27FC236}">
                <a16:creationId xmlns:a16="http://schemas.microsoft.com/office/drawing/2014/main" id="{6B31F7B5-ECCE-7C48-B2A7-0164CE5075E0}"/>
              </a:ext>
            </a:extLst>
          </p:cNvPr>
          <p:cNvSpPr>
            <a:spLocks noChangeAspect="1" noChangeShapeType="1"/>
          </p:cNvSpPr>
          <p:nvPr/>
        </p:nvSpPr>
        <p:spPr bwMode="auto">
          <a:xfrm>
            <a:off x="3574324" y="2538070"/>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1" name="Line 104">
            <a:extLst>
              <a:ext uri="{FF2B5EF4-FFF2-40B4-BE49-F238E27FC236}">
                <a16:creationId xmlns:a16="http://schemas.microsoft.com/office/drawing/2014/main" id="{1E4B6E49-AF75-6F41-839B-1DE0FE08346B}"/>
              </a:ext>
            </a:extLst>
          </p:cNvPr>
          <p:cNvSpPr>
            <a:spLocks noChangeAspect="1" noChangeShapeType="1"/>
          </p:cNvSpPr>
          <p:nvPr/>
        </p:nvSpPr>
        <p:spPr bwMode="auto">
          <a:xfrm>
            <a:off x="4626837" y="2919070"/>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2" name="Line 105">
            <a:extLst>
              <a:ext uri="{FF2B5EF4-FFF2-40B4-BE49-F238E27FC236}">
                <a16:creationId xmlns:a16="http://schemas.microsoft.com/office/drawing/2014/main" id="{945F757F-7B62-AC4C-996D-C481B9CD2BFF}"/>
              </a:ext>
            </a:extLst>
          </p:cNvPr>
          <p:cNvSpPr>
            <a:spLocks noChangeAspect="1" noChangeShapeType="1"/>
          </p:cNvSpPr>
          <p:nvPr/>
        </p:nvSpPr>
        <p:spPr bwMode="auto">
          <a:xfrm>
            <a:off x="3574324" y="2919070"/>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3" name="Oval 106">
            <a:extLst>
              <a:ext uri="{FF2B5EF4-FFF2-40B4-BE49-F238E27FC236}">
                <a16:creationId xmlns:a16="http://schemas.microsoft.com/office/drawing/2014/main" id="{4AA88B4C-67AB-6146-9A4E-0ED940D7233C}"/>
              </a:ext>
            </a:extLst>
          </p:cNvPr>
          <p:cNvSpPr>
            <a:spLocks noChangeArrowheads="1"/>
          </p:cNvSpPr>
          <p:nvPr/>
        </p:nvSpPr>
        <p:spPr bwMode="auto">
          <a:xfrm>
            <a:off x="4398237" y="330007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54" name="Line 108">
            <a:extLst>
              <a:ext uri="{FF2B5EF4-FFF2-40B4-BE49-F238E27FC236}">
                <a16:creationId xmlns:a16="http://schemas.microsoft.com/office/drawing/2014/main" id="{E14ADF05-6B68-164F-9E14-1EFEC826EDA2}"/>
              </a:ext>
            </a:extLst>
          </p:cNvPr>
          <p:cNvSpPr>
            <a:spLocks noChangeAspect="1" noChangeShapeType="1"/>
          </p:cNvSpPr>
          <p:nvPr/>
        </p:nvSpPr>
        <p:spPr bwMode="auto">
          <a:xfrm>
            <a:off x="4626837" y="3376270"/>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5" name="Line 109">
            <a:extLst>
              <a:ext uri="{FF2B5EF4-FFF2-40B4-BE49-F238E27FC236}">
                <a16:creationId xmlns:a16="http://schemas.microsoft.com/office/drawing/2014/main" id="{111169A0-179C-5B44-BD0E-EFDC2D266279}"/>
              </a:ext>
            </a:extLst>
          </p:cNvPr>
          <p:cNvSpPr>
            <a:spLocks noChangeAspect="1" noChangeShapeType="1"/>
          </p:cNvSpPr>
          <p:nvPr/>
        </p:nvSpPr>
        <p:spPr bwMode="auto">
          <a:xfrm>
            <a:off x="3574324" y="3376270"/>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56" name="Oval 110">
            <a:extLst>
              <a:ext uri="{FF2B5EF4-FFF2-40B4-BE49-F238E27FC236}">
                <a16:creationId xmlns:a16="http://schemas.microsoft.com/office/drawing/2014/main" id="{AC2268C8-BC13-6342-8A6C-CCF5E3ACBF5F}"/>
              </a:ext>
            </a:extLst>
          </p:cNvPr>
          <p:cNvSpPr>
            <a:spLocks noChangeArrowheads="1"/>
          </p:cNvSpPr>
          <p:nvPr/>
        </p:nvSpPr>
        <p:spPr bwMode="auto">
          <a:xfrm>
            <a:off x="3980724" y="2080870"/>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Tree>
    <p:extLst>
      <p:ext uri="{BB962C8B-B14F-4D97-AF65-F5344CB8AC3E}">
        <p14:creationId xmlns:p14="http://schemas.microsoft.com/office/powerpoint/2010/main" val="4358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1582616"/>
            <a:ext cx="7886700" cy="3171948"/>
          </a:xfrm>
        </p:spPr>
        <p:txBody>
          <a:bodyPr>
            <a:normAutofit/>
          </a:bodyPr>
          <a:lstStyle/>
          <a:p>
            <a:pPr>
              <a:defRPr/>
            </a:pPr>
            <a:r>
              <a:rPr lang="en-US" b="1" dirty="0">
                <a:solidFill>
                  <a:schemeClr val="tx1"/>
                </a:solidFill>
              </a:rPr>
              <a:t>Psychology of Queueing:</a:t>
            </a:r>
            <a:br>
              <a:rPr lang="en-US" b="1" dirty="0">
                <a:solidFill>
                  <a:schemeClr val="tx1"/>
                </a:solidFill>
              </a:rPr>
            </a:br>
            <a:r>
              <a:rPr lang="en-US" b="1" dirty="0">
                <a:solidFill>
                  <a:schemeClr val="tx1"/>
                </a:solidFill>
              </a:rPr>
              <a:t>Supply Side</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719670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8C6173-9B67-4D5E-BF79-09D4FDA79571}" type="slidenum">
              <a:rPr lang="en-US" smtClean="0"/>
              <a:t>11</a:t>
            </a:fld>
            <a:endParaRPr lang="en-US"/>
          </a:p>
        </p:txBody>
      </p:sp>
      <p:pic>
        <p:nvPicPr>
          <p:cNvPr id="5" name="Picture 4">
            <a:extLst>
              <a:ext uri="{FF2B5EF4-FFF2-40B4-BE49-F238E27FC236}">
                <a16:creationId xmlns:a16="http://schemas.microsoft.com/office/drawing/2014/main" id="{5EDE3F97-3326-374E-BFC1-F3F52D92B43D}"/>
              </a:ext>
            </a:extLst>
          </p:cNvPr>
          <p:cNvPicPr>
            <a:picLocks noChangeAspect="1"/>
          </p:cNvPicPr>
          <p:nvPr/>
        </p:nvPicPr>
        <p:blipFill>
          <a:blip r:embed="rId3"/>
          <a:stretch>
            <a:fillRect/>
          </a:stretch>
        </p:blipFill>
        <p:spPr>
          <a:xfrm>
            <a:off x="370572" y="1898993"/>
            <a:ext cx="5161550" cy="225283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197B302-9A47-C041-851C-778C0C458FE8}"/>
              </a:ext>
            </a:extLst>
          </p:cNvPr>
          <p:cNvPicPr>
            <a:picLocks noChangeAspect="1"/>
          </p:cNvPicPr>
          <p:nvPr/>
        </p:nvPicPr>
        <p:blipFill>
          <a:blip r:embed="rId4"/>
          <a:stretch>
            <a:fillRect/>
          </a:stretch>
        </p:blipFill>
        <p:spPr>
          <a:xfrm>
            <a:off x="3081975" y="4360128"/>
            <a:ext cx="5677705" cy="1731616"/>
          </a:xfrm>
          <a:prstGeom prst="rect">
            <a:avLst/>
          </a:prstGeom>
          <a:ln>
            <a:noFill/>
          </a:ln>
          <a:effectLst>
            <a:outerShdw blurRad="292100" dist="139700" dir="2700000" algn="tl" rotWithShape="0">
              <a:srgbClr val="333333">
                <a:alpha val="65000"/>
              </a:srgbClr>
            </a:outerShdw>
          </a:effectLst>
        </p:spPr>
      </p:pic>
      <p:sp>
        <p:nvSpPr>
          <p:cNvPr id="7" name="Title 6">
            <a:extLst>
              <a:ext uri="{FF2B5EF4-FFF2-40B4-BE49-F238E27FC236}">
                <a16:creationId xmlns:a16="http://schemas.microsoft.com/office/drawing/2014/main" id="{745177A9-0439-4F95-1695-C2225661F88D}"/>
              </a:ext>
            </a:extLst>
          </p:cNvPr>
          <p:cNvSpPr>
            <a:spLocks noGrp="1"/>
          </p:cNvSpPr>
          <p:nvPr>
            <p:ph type="title"/>
          </p:nvPr>
        </p:nvSpPr>
        <p:spPr/>
        <p:txBody>
          <a:bodyPr/>
          <a:lstStyle/>
          <a:p>
            <a:r>
              <a:rPr lang="en-US" b="1" dirty="0"/>
              <a:t>Pooling Can Be Worse</a:t>
            </a:r>
          </a:p>
        </p:txBody>
      </p:sp>
    </p:spTree>
    <p:extLst>
      <p:ext uri="{BB962C8B-B14F-4D97-AF65-F5344CB8AC3E}">
        <p14:creationId xmlns:p14="http://schemas.microsoft.com/office/powerpoint/2010/main" val="104623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Diseconomies of Pooling in ED</a:t>
            </a:r>
          </a:p>
        </p:txBody>
      </p:sp>
      <p:sp>
        <p:nvSpPr>
          <p:cNvPr id="3" name="Content Placeholder 2"/>
          <p:cNvSpPr>
            <a:spLocks noGrp="1"/>
          </p:cNvSpPr>
          <p:nvPr>
            <p:ph idx="1"/>
          </p:nvPr>
        </p:nvSpPr>
        <p:spPr>
          <a:xfrm>
            <a:off x="628650" y="4245194"/>
            <a:ext cx="7886700" cy="3777153"/>
          </a:xfrm>
        </p:spPr>
        <p:txBody>
          <a:bodyPr>
            <a:normAutofit/>
          </a:bodyPr>
          <a:lstStyle/>
          <a:p>
            <a:pPr fontAlgn="base"/>
            <a:r>
              <a:rPr lang="en-US" sz="2000" b="1" dirty="0">
                <a:solidFill>
                  <a:srgbClr val="00B050"/>
                </a:solidFill>
              </a:rPr>
              <a:t>Pooled: </a:t>
            </a:r>
            <a:r>
              <a:rPr lang="en-US" sz="2000" dirty="0"/>
              <a:t>Physician assigned to patient once placed in bed</a:t>
            </a:r>
          </a:p>
          <a:p>
            <a:pPr fontAlgn="base"/>
            <a:r>
              <a:rPr lang="en-US" sz="2000" b="1" dirty="0">
                <a:solidFill>
                  <a:schemeClr val="accent1"/>
                </a:solidFill>
              </a:rPr>
              <a:t>Parallel: </a:t>
            </a:r>
            <a:r>
              <a:rPr lang="en-US" sz="2000" dirty="0"/>
              <a:t>Physician assigned to specific patients at triage</a:t>
            </a:r>
          </a:p>
          <a:p>
            <a:pPr fontAlgn="base"/>
            <a:r>
              <a:rPr lang="en-US" sz="2000" b="1" dirty="0"/>
              <a:t>New policy: </a:t>
            </a:r>
            <a:r>
              <a:rPr lang="en-US" sz="2000" dirty="0"/>
              <a:t>Pooled </a:t>
            </a:r>
            <a:r>
              <a:rPr lang="en-US" sz="2000" dirty="0">
                <a:sym typeface="Wingdings" pitchFamily="2" charset="2"/>
              </a:rPr>
              <a:t> Parallel</a:t>
            </a:r>
            <a:endParaRPr lang="en-US" sz="2000" b="1" dirty="0"/>
          </a:p>
          <a:p>
            <a:pPr lvl="1" fontAlgn="base"/>
            <a:r>
              <a:rPr lang="en-US" sz="2000" dirty="0"/>
              <a:t>In only one part of a hospital’s ED, but not the other</a:t>
            </a:r>
          </a:p>
          <a:p>
            <a:pPr lvl="1" fontAlgn="base"/>
            <a:r>
              <a:rPr lang="en-US" sz="2000" dirty="0"/>
              <a:t>Difference-in-Difference estimation</a:t>
            </a:r>
          </a:p>
        </p:txBody>
      </p:sp>
      <p:sp>
        <p:nvSpPr>
          <p:cNvPr id="4" name="Slide Number Placeholder 3"/>
          <p:cNvSpPr>
            <a:spLocks noGrp="1"/>
          </p:cNvSpPr>
          <p:nvPr>
            <p:ph type="sldNum" sz="quarter" idx="12"/>
          </p:nvPr>
        </p:nvSpPr>
        <p:spPr/>
        <p:txBody>
          <a:bodyPr/>
          <a:lstStyle/>
          <a:p>
            <a:fld id="{898C6173-9B67-4D5E-BF79-09D4FDA79571}" type="slidenum">
              <a:rPr lang="en-US" smtClean="0"/>
              <a:t>12</a:t>
            </a:fld>
            <a:endParaRPr lang="en-US"/>
          </a:p>
        </p:txBody>
      </p:sp>
      <p:sp>
        <p:nvSpPr>
          <p:cNvPr id="5" name="Rectangle 4"/>
          <p:cNvSpPr/>
          <p:nvPr/>
        </p:nvSpPr>
        <p:spPr>
          <a:xfrm>
            <a:off x="73479" y="6326207"/>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Song, Tucker, and Murrell “The Diseconomies of Queue Pooling” (2015)</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9337"/>
          <a:stretch/>
        </p:blipFill>
        <p:spPr>
          <a:xfrm>
            <a:off x="3819740" y="1889503"/>
            <a:ext cx="5161550" cy="2156877"/>
          </a:xfrm>
          <a:prstGeom prst="rect">
            <a:avLst/>
          </a:prstGeom>
        </p:spPr>
      </p:pic>
      <p:sp>
        <p:nvSpPr>
          <p:cNvPr id="7" name="Rectangle 6"/>
          <p:cNvSpPr/>
          <p:nvPr/>
        </p:nvSpPr>
        <p:spPr>
          <a:xfrm>
            <a:off x="4792002" y="2877912"/>
            <a:ext cx="1053342" cy="3391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41193" y="2877912"/>
            <a:ext cx="1283676" cy="3391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38846" y="2104920"/>
            <a:ext cx="1283676" cy="27878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DBBF7B-78BF-6594-0D65-2BA2CBD938F1}"/>
              </a:ext>
            </a:extLst>
          </p:cNvPr>
          <p:cNvSpPr/>
          <p:nvPr/>
        </p:nvSpPr>
        <p:spPr>
          <a:xfrm>
            <a:off x="6478289" y="2528511"/>
            <a:ext cx="1096107" cy="301173"/>
          </a:xfrm>
          <a:prstGeom prst="rect">
            <a:avLst/>
          </a:prstGeom>
        </p:spPr>
        <p:txBody>
          <a:bodyPr wrap="square">
            <a:spAutoFit/>
          </a:bodyPr>
          <a:lstStyle/>
          <a:p>
            <a:pPr>
              <a:lnSpc>
                <a:spcPts val="1700"/>
              </a:lnSpc>
            </a:pPr>
            <a:r>
              <a:rPr lang="en-US" sz="1400" b="1" dirty="0">
                <a:solidFill>
                  <a:srgbClr val="C00000"/>
                </a:solidFill>
                <a:latin typeface="Univers LT 45 Light" panose="02000403030000020003" pitchFamily="2" charset="0"/>
                <a:ea typeface="CMU Sans Serif" panose="02000603000000000000" pitchFamily="50" charset="0"/>
                <a:cs typeface="CMU Sans Serif" panose="02000603000000000000" pitchFamily="50" charset="0"/>
              </a:rPr>
              <a:t>Outcomes</a:t>
            </a:r>
          </a:p>
        </p:txBody>
      </p:sp>
      <p:pic>
        <p:nvPicPr>
          <p:cNvPr id="34818" name="Picture 2" descr="Treating mental illness in the ED | AAMC">
            <a:extLst>
              <a:ext uri="{FF2B5EF4-FFF2-40B4-BE49-F238E27FC236}">
                <a16:creationId xmlns:a16="http://schemas.microsoft.com/office/drawing/2014/main" id="{14355878-5ED2-E490-424A-83B2ECFA7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85" y="1951157"/>
            <a:ext cx="3717294" cy="206322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4E02DD3D-F5B1-E025-6FA2-6E15ABD12420}"/>
              </a:ext>
            </a:extLst>
          </p:cNvPr>
          <p:cNvCxnSpPr>
            <a:cxnSpLocks/>
          </p:cNvCxnSpPr>
          <p:nvPr/>
        </p:nvCxnSpPr>
        <p:spPr>
          <a:xfrm flipV="1">
            <a:off x="6233375" y="2485800"/>
            <a:ext cx="0" cy="3438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A21685-36EF-6687-D390-E8606A074A90}"/>
              </a:ext>
            </a:extLst>
          </p:cNvPr>
          <p:cNvCxnSpPr>
            <a:cxnSpLocks/>
          </p:cNvCxnSpPr>
          <p:nvPr/>
        </p:nvCxnSpPr>
        <p:spPr>
          <a:xfrm flipV="1">
            <a:off x="5061397" y="2485800"/>
            <a:ext cx="0" cy="3438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down)">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9353550" cy="1325563"/>
          </a:xfrm>
        </p:spPr>
        <p:txBody>
          <a:bodyPr>
            <a:normAutofit/>
          </a:bodyPr>
          <a:lstStyle/>
          <a:p>
            <a:r>
              <a:rPr lang="en-US" b="1" dirty="0">
                <a:latin typeface="Univers LT 45 Light" panose="02000403030000020003" pitchFamily="2" charset="0"/>
              </a:rPr>
              <a:t>Parallel</a:t>
            </a:r>
            <a:r>
              <a:rPr lang="en-US" dirty="0">
                <a:latin typeface="Univers LT 45 Light" panose="02000403030000020003" pitchFamily="2" charset="0"/>
              </a:rPr>
              <a:t> Q Reduces LOS by 10%</a:t>
            </a:r>
          </a:p>
        </p:txBody>
      </p:sp>
      <p:sp>
        <p:nvSpPr>
          <p:cNvPr id="3" name="Content Placeholder 2"/>
          <p:cNvSpPr>
            <a:spLocks noGrp="1"/>
          </p:cNvSpPr>
          <p:nvPr>
            <p:ph idx="1"/>
          </p:nvPr>
        </p:nvSpPr>
        <p:spPr>
          <a:xfrm>
            <a:off x="4139950" y="4060370"/>
            <a:ext cx="4745912" cy="2092901"/>
          </a:xfrm>
          <a:solidFill>
            <a:schemeClr val="bg1"/>
          </a:solidFill>
        </p:spPr>
        <p:txBody>
          <a:bodyPr>
            <a:normAutofit/>
          </a:bodyPr>
          <a:lstStyle/>
          <a:p>
            <a:pPr marL="0" indent="0" fontAlgn="base">
              <a:buNone/>
            </a:pPr>
            <a:r>
              <a:rPr lang="en-US" sz="2000" b="1" dirty="0"/>
              <a:t>Why?</a:t>
            </a:r>
          </a:p>
          <a:p>
            <a:pPr fontAlgn="base"/>
            <a:r>
              <a:rPr lang="en-US" sz="2000" dirty="0">
                <a:solidFill>
                  <a:srgbClr val="FF0000"/>
                </a:solidFill>
              </a:rPr>
              <a:t>Greater visibility </a:t>
            </a:r>
            <a:r>
              <a:rPr lang="en-US" sz="2000" dirty="0"/>
              <a:t>into one's workload</a:t>
            </a:r>
          </a:p>
          <a:p>
            <a:pPr fontAlgn="base"/>
            <a:r>
              <a:rPr lang="en-US" sz="2000" dirty="0">
                <a:solidFill>
                  <a:srgbClr val="FF0000"/>
                </a:solidFill>
              </a:rPr>
              <a:t>Increased ability </a:t>
            </a:r>
            <a:r>
              <a:rPr lang="en-US" sz="2000" dirty="0"/>
              <a:t>for physicians to manage patient flow.</a:t>
            </a:r>
          </a:p>
          <a:p>
            <a:pPr fontAlgn="base"/>
            <a:r>
              <a:rPr lang="en-US" sz="2000" dirty="0">
                <a:solidFill>
                  <a:srgbClr val="FF0000"/>
                </a:solidFill>
              </a:rPr>
              <a:t>Increased ownership </a:t>
            </a:r>
            <a:r>
              <a:rPr lang="en-US" sz="2000" dirty="0"/>
              <a:t>over patients</a:t>
            </a:r>
          </a:p>
        </p:txBody>
      </p:sp>
      <p:sp>
        <p:nvSpPr>
          <p:cNvPr id="4" name="Slide Number Placeholder 3"/>
          <p:cNvSpPr>
            <a:spLocks noGrp="1"/>
          </p:cNvSpPr>
          <p:nvPr>
            <p:ph type="sldNum" sz="quarter" idx="12"/>
          </p:nvPr>
        </p:nvSpPr>
        <p:spPr/>
        <p:txBody>
          <a:bodyPr/>
          <a:lstStyle/>
          <a:p>
            <a:fld id="{898C6173-9B67-4D5E-BF79-09D4FDA79571}" type="slidenum">
              <a:rPr lang="en-US" smtClean="0"/>
              <a:t>13</a:t>
            </a:fld>
            <a:endParaRPr lang="en-US"/>
          </a:p>
        </p:txBody>
      </p:sp>
      <p:sp>
        <p:nvSpPr>
          <p:cNvPr id="6" name="Rectangle 5"/>
          <p:cNvSpPr/>
          <p:nvPr/>
        </p:nvSpPr>
        <p:spPr>
          <a:xfrm>
            <a:off x="6683860" y="473896"/>
            <a:ext cx="2297430" cy="461665"/>
          </a:xfrm>
          <a:prstGeom prst="rect">
            <a:avLst/>
          </a:prstGeom>
        </p:spPr>
        <p:txBody>
          <a:bodyPr wrap="square">
            <a:spAutoFit/>
          </a:bodyPr>
          <a:lstStyle/>
          <a:p>
            <a:r>
              <a:rPr lang="en-US" sz="2400" dirty="0">
                <a:solidFill>
                  <a:srgbClr val="545454"/>
                </a:solidFill>
                <a:latin typeface="Univers LT 45 Light" panose="02000403030000020003" pitchFamily="2" charset="0"/>
                <a:ea typeface="CMU Sans Serif" panose="02000603000000000000" pitchFamily="50" charset="0"/>
                <a:cs typeface="CMU Sans Serif" panose="02000603000000000000" pitchFamily="50" charset="0"/>
              </a:rPr>
              <a:t>= 32 minutes</a:t>
            </a:r>
          </a:p>
        </p:txBody>
      </p:sp>
      <p:sp>
        <p:nvSpPr>
          <p:cNvPr id="8" name="Content Placeholder 2"/>
          <p:cNvSpPr txBox="1">
            <a:spLocks/>
          </p:cNvSpPr>
          <p:nvPr/>
        </p:nvSpPr>
        <p:spPr>
          <a:xfrm>
            <a:off x="628650" y="1926193"/>
            <a:ext cx="3350030" cy="37771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b="1" dirty="0">
                <a:solidFill>
                  <a:srgbClr val="00B050"/>
                </a:solidFill>
                <a:latin typeface="Univers LT 45 Light" panose="02000403030000020003" pitchFamily="2" charset="0"/>
              </a:rPr>
              <a:t>Pooled</a:t>
            </a:r>
            <a:r>
              <a:rPr lang="en-US" sz="2000" b="1" dirty="0">
                <a:solidFill>
                  <a:srgbClr val="545454"/>
                </a:solidFill>
                <a:latin typeface="Univers LT 45 Light" panose="02000403030000020003" pitchFamily="2" charset="0"/>
              </a:rPr>
              <a:t> vs </a:t>
            </a:r>
            <a:r>
              <a:rPr lang="en-US" sz="2000" b="1" dirty="0">
                <a:solidFill>
                  <a:schemeClr val="accent1"/>
                </a:solidFill>
                <a:latin typeface="Univers LT 45 Light" panose="02000403030000020003" pitchFamily="2" charset="0"/>
              </a:rPr>
              <a:t>Parallel</a:t>
            </a:r>
          </a:p>
          <a:p>
            <a:pPr fontAlgn="base"/>
            <a:r>
              <a:rPr lang="en-US" sz="2000" b="1" dirty="0">
                <a:solidFill>
                  <a:srgbClr val="545454"/>
                </a:solidFill>
                <a:latin typeface="Univers LT 45 Light" panose="02000403030000020003" pitchFamily="2" charset="0"/>
              </a:rPr>
              <a:t>Measure:</a:t>
            </a:r>
          </a:p>
          <a:p>
            <a:pPr lvl="1" fontAlgn="base"/>
            <a:r>
              <a:rPr lang="en-US" sz="2000" dirty="0">
                <a:solidFill>
                  <a:srgbClr val="545454"/>
                </a:solidFill>
                <a:latin typeface="Univers LT 45 Light" panose="02000403030000020003" pitchFamily="2" charset="0"/>
              </a:rPr>
              <a:t>ED wait time</a:t>
            </a:r>
          </a:p>
          <a:p>
            <a:pPr lvl="1" fontAlgn="base"/>
            <a:r>
              <a:rPr lang="en-US" sz="2000" dirty="0">
                <a:solidFill>
                  <a:srgbClr val="545454"/>
                </a:solidFill>
                <a:latin typeface="Univers LT 45 Light" panose="02000403030000020003" pitchFamily="2" charset="0"/>
              </a:rPr>
              <a:t>ED length of stay</a:t>
            </a:r>
          </a:p>
          <a:p>
            <a:pPr lvl="1" fontAlgn="base"/>
            <a:r>
              <a:rPr lang="en-US" sz="2000" dirty="0">
                <a:solidFill>
                  <a:srgbClr val="545454"/>
                </a:solidFill>
                <a:latin typeface="Univers LT 45 Light" panose="02000403030000020003" pitchFamily="2" charset="0"/>
              </a:rPr>
              <a:t>patient discharge rate </a:t>
            </a:r>
          </a:p>
          <a:p>
            <a:pPr fontAlgn="base"/>
            <a:r>
              <a:rPr lang="en-US" sz="2000" b="1" dirty="0">
                <a:solidFill>
                  <a:srgbClr val="545454"/>
                </a:solidFill>
                <a:latin typeface="Univers LT 45 Light" panose="02000403030000020003" pitchFamily="2" charset="0"/>
              </a:rPr>
              <a:t>Controls:</a:t>
            </a:r>
            <a:endParaRPr lang="en-US" sz="2000" dirty="0">
              <a:solidFill>
                <a:srgbClr val="545454"/>
              </a:solidFill>
              <a:latin typeface="Univers LT 45 Light" panose="02000403030000020003" pitchFamily="2" charset="0"/>
            </a:endParaRPr>
          </a:p>
          <a:p>
            <a:pPr lvl="1" fontAlgn="base"/>
            <a:r>
              <a:rPr lang="en-US" sz="2000" dirty="0">
                <a:solidFill>
                  <a:srgbClr val="545454"/>
                </a:solidFill>
                <a:latin typeface="Univers LT 45 Light" panose="02000403030000020003" pitchFamily="2" charset="0"/>
              </a:rPr>
              <a:t>patient’s condition</a:t>
            </a:r>
          </a:p>
          <a:p>
            <a:pPr lvl="1" fontAlgn="base"/>
            <a:r>
              <a:rPr lang="en-US" sz="2000" dirty="0">
                <a:solidFill>
                  <a:srgbClr val="545454"/>
                </a:solidFill>
                <a:latin typeface="Univers LT 45 Light" panose="02000403030000020003" pitchFamily="2" charset="0"/>
              </a:rPr>
              <a:t>state of ED</a:t>
            </a:r>
          </a:p>
          <a:p>
            <a:pPr lvl="1" fontAlgn="base"/>
            <a:r>
              <a:rPr lang="en-US" sz="2000" dirty="0">
                <a:solidFill>
                  <a:srgbClr val="545454"/>
                </a:solidFill>
                <a:latin typeface="Univers LT 45 Light" panose="02000403030000020003" pitchFamily="2" charset="0"/>
              </a:rPr>
              <a:t>physician’s practice experience</a:t>
            </a:r>
          </a:p>
        </p:txBody>
      </p:sp>
      <p:sp>
        <p:nvSpPr>
          <p:cNvPr id="9" name="Rectangle 8">
            <a:extLst>
              <a:ext uri="{FF2B5EF4-FFF2-40B4-BE49-F238E27FC236}">
                <a16:creationId xmlns:a16="http://schemas.microsoft.com/office/drawing/2014/main" id="{566D0D90-6018-AE9F-BB4F-6F4E58B49AF2}"/>
              </a:ext>
            </a:extLst>
          </p:cNvPr>
          <p:cNvSpPr/>
          <p:nvPr/>
        </p:nvSpPr>
        <p:spPr>
          <a:xfrm>
            <a:off x="73479" y="6326207"/>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Song, Tucker, and Murrell “The Diseconomies of Queue Pooling” (2015)</a:t>
            </a:r>
          </a:p>
        </p:txBody>
      </p:sp>
      <p:pic>
        <p:nvPicPr>
          <p:cNvPr id="10" name="Picture 9">
            <a:extLst>
              <a:ext uri="{FF2B5EF4-FFF2-40B4-BE49-F238E27FC236}">
                <a16:creationId xmlns:a16="http://schemas.microsoft.com/office/drawing/2014/main" id="{9D12FC30-F72D-22AF-B7BA-AE670E2070C9}"/>
              </a:ext>
            </a:extLst>
          </p:cNvPr>
          <p:cNvPicPr>
            <a:picLocks noChangeAspect="1"/>
          </p:cNvPicPr>
          <p:nvPr/>
        </p:nvPicPr>
        <p:blipFill rotWithShape="1">
          <a:blip r:embed="rId3">
            <a:extLst>
              <a:ext uri="{28A0092B-C50C-407E-A947-70E740481C1C}">
                <a14:useLocalDpi xmlns:a14="http://schemas.microsoft.com/office/drawing/2010/main" val="0"/>
              </a:ext>
            </a:extLst>
          </a:blip>
          <a:srcRect b="19337"/>
          <a:stretch/>
        </p:blipFill>
        <p:spPr>
          <a:xfrm>
            <a:off x="3819740" y="1889503"/>
            <a:ext cx="5161550" cy="2156877"/>
          </a:xfrm>
          <a:prstGeom prst="rect">
            <a:avLst/>
          </a:prstGeom>
        </p:spPr>
      </p:pic>
    </p:spTree>
    <p:extLst>
      <p:ext uri="{BB962C8B-B14F-4D97-AF65-F5344CB8AC3E}">
        <p14:creationId xmlns:p14="http://schemas.microsoft.com/office/powerpoint/2010/main" val="93325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Humans Are Not Machines</a:t>
            </a:r>
          </a:p>
        </p:txBody>
      </p:sp>
      <p:sp>
        <p:nvSpPr>
          <p:cNvPr id="4" name="Slide Number Placeholder 3"/>
          <p:cNvSpPr>
            <a:spLocks noGrp="1"/>
          </p:cNvSpPr>
          <p:nvPr>
            <p:ph type="sldNum" sz="quarter" idx="12"/>
          </p:nvPr>
        </p:nvSpPr>
        <p:spPr/>
        <p:txBody>
          <a:bodyPr/>
          <a:lstStyle/>
          <a:p>
            <a:fld id="{898C6173-9B67-4D5E-BF79-09D4FDA79571}" type="slidenum">
              <a:rPr lang="en-US" smtClean="0"/>
              <a:t>14</a:t>
            </a:fld>
            <a:endParaRPr lang="en-US"/>
          </a:p>
        </p:txBody>
      </p:sp>
      <p:sp>
        <p:nvSpPr>
          <p:cNvPr id="9" name="Content Placeholder 2"/>
          <p:cNvSpPr>
            <a:spLocks noGrp="1"/>
          </p:cNvSpPr>
          <p:nvPr>
            <p:ph idx="1"/>
          </p:nvPr>
        </p:nvSpPr>
        <p:spPr>
          <a:xfrm>
            <a:off x="3629329" y="1788381"/>
            <a:ext cx="5038016" cy="593286"/>
          </a:xfrm>
        </p:spPr>
        <p:txBody>
          <a:bodyPr>
            <a:normAutofit/>
          </a:bodyPr>
          <a:lstStyle/>
          <a:p>
            <a:pPr marL="0" indent="0" algn="ctr">
              <a:buNone/>
            </a:pPr>
            <a:r>
              <a:rPr lang="en-US" sz="2400" dirty="0"/>
              <a:t>“Beware lines with obstructions”</a:t>
            </a:r>
          </a:p>
        </p:txBody>
      </p:sp>
      <p:pic>
        <p:nvPicPr>
          <p:cNvPr id="3" name="Picture 2"/>
          <p:cNvPicPr>
            <a:picLocks noChangeAspect="1"/>
          </p:cNvPicPr>
          <p:nvPr/>
        </p:nvPicPr>
        <p:blipFill>
          <a:blip r:embed="rId3"/>
          <a:stretch>
            <a:fillRect/>
          </a:stretch>
        </p:blipFill>
        <p:spPr>
          <a:xfrm>
            <a:off x="2052992" y="2460499"/>
            <a:ext cx="5038016" cy="3768016"/>
          </a:xfrm>
          <a:prstGeom prst="rect">
            <a:avLst/>
          </a:prstGeom>
        </p:spPr>
      </p:pic>
      <p:sp>
        <p:nvSpPr>
          <p:cNvPr id="7" name="Rectangle 6">
            <a:extLst>
              <a:ext uri="{FF2B5EF4-FFF2-40B4-BE49-F238E27FC236}">
                <a16:creationId xmlns:a16="http://schemas.microsoft.com/office/drawing/2014/main" id="{59D556BE-2915-6F0B-7606-BDB23652EDF6}"/>
              </a:ext>
            </a:extLst>
          </p:cNvPr>
          <p:cNvSpPr/>
          <p:nvPr/>
        </p:nvSpPr>
        <p:spPr>
          <a:xfrm>
            <a:off x="73479" y="6326207"/>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Shunko</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Niederhoff</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and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Rosokha</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“Humans Are Not Machines” (2017)</a:t>
            </a:r>
          </a:p>
        </p:txBody>
      </p:sp>
      <p:pic>
        <p:nvPicPr>
          <p:cNvPr id="8" name="Picture 7">
            <a:extLst>
              <a:ext uri="{FF2B5EF4-FFF2-40B4-BE49-F238E27FC236}">
                <a16:creationId xmlns:a16="http://schemas.microsoft.com/office/drawing/2014/main" id="{75118B19-6FC2-1300-A986-B7B6D84DB3CC}"/>
              </a:ext>
            </a:extLst>
          </p:cNvPr>
          <p:cNvPicPr>
            <a:picLocks noChangeAspect="1"/>
          </p:cNvPicPr>
          <p:nvPr/>
        </p:nvPicPr>
        <p:blipFill>
          <a:blip r:embed="rId4"/>
          <a:stretch>
            <a:fillRect/>
          </a:stretch>
        </p:blipFill>
        <p:spPr>
          <a:xfrm>
            <a:off x="980638" y="1917417"/>
            <a:ext cx="2648691" cy="445390"/>
          </a:xfrm>
          <a:prstGeom prst="rect">
            <a:avLst/>
          </a:prstGeom>
        </p:spPr>
      </p:pic>
    </p:spTree>
    <p:extLst>
      <p:ext uri="{BB962C8B-B14F-4D97-AF65-F5344CB8AC3E}">
        <p14:creationId xmlns:p14="http://schemas.microsoft.com/office/powerpoint/2010/main" val="8879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8C6173-9B67-4D5E-BF79-09D4FDA79571}" type="slidenum">
              <a:rPr lang="en-US" smtClean="0"/>
              <a:t>15</a:t>
            </a:fld>
            <a:endParaRPr lang="en-US"/>
          </a:p>
        </p:txBody>
      </p:sp>
      <p:sp>
        <p:nvSpPr>
          <p:cNvPr id="12" name="Rectangle 11"/>
          <p:cNvSpPr/>
          <p:nvPr/>
        </p:nvSpPr>
        <p:spPr>
          <a:xfrm>
            <a:off x="291610" y="4104559"/>
            <a:ext cx="1562296" cy="537583"/>
          </a:xfrm>
          <a:prstGeom prst="rect">
            <a:avLst/>
          </a:prstGeom>
        </p:spPr>
        <p:txBody>
          <a:bodyPr wrap="square">
            <a:spAutoFit/>
          </a:bodyPr>
          <a:lstStyle/>
          <a:p>
            <a:pPr algn="r">
              <a:lnSpc>
                <a:spcPts val="1700"/>
              </a:lnSpc>
            </a:pPr>
            <a:r>
              <a:rPr lang="en-US" sz="2000" dirty="0">
                <a:solidFill>
                  <a:srgbClr val="FF0000"/>
                </a:solidFill>
                <a:latin typeface="Univers LT 45 Light" panose="02000403030000020003" pitchFamily="2" charset="0"/>
                <a:ea typeface="CMU Sans Serif" panose="02000603000000000000" pitchFamily="50" charset="0"/>
                <a:cs typeface="CMU Sans Serif" panose="02000603000000000000" pitchFamily="50" charset="0"/>
              </a:rPr>
              <a:t>Queue</a:t>
            </a:r>
          </a:p>
          <a:p>
            <a:pPr algn="r">
              <a:lnSpc>
                <a:spcPts val="1700"/>
              </a:lnSpc>
            </a:pPr>
            <a:r>
              <a:rPr lang="en-US" sz="2000" dirty="0">
                <a:solidFill>
                  <a:srgbClr val="FF0000"/>
                </a:solidFill>
                <a:latin typeface="Univers LT 45 Light" panose="02000403030000020003" pitchFamily="2" charset="0"/>
                <a:ea typeface="CMU Sans Serif" panose="02000603000000000000" pitchFamily="50" charset="0"/>
                <a:cs typeface="CMU Sans Serif" panose="02000603000000000000" pitchFamily="50" charset="0"/>
              </a:rPr>
              <a:t>Structure</a:t>
            </a:r>
          </a:p>
        </p:txBody>
      </p:sp>
      <p:sp>
        <p:nvSpPr>
          <p:cNvPr id="13" name="Rectangle 12"/>
          <p:cNvSpPr/>
          <p:nvPr/>
        </p:nvSpPr>
        <p:spPr>
          <a:xfrm>
            <a:off x="3704665" y="1690689"/>
            <a:ext cx="3168501" cy="400110"/>
          </a:xfrm>
          <a:prstGeom prst="rect">
            <a:avLst/>
          </a:prstGeom>
        </p:spPr>
        <p:txBody>
          <a:bodyPr wrap="square">
            <a:spAutoFit/>
          </a:bodyPr>
          <a:lstStyle/>
          <a:p>
            <a:pPr algn="ctr"/>
            <a:r>
              <a:rPr lang="en-US" sz="2000" dirty="0">
                <a:solidFill>
                  <a:srgbClr val="FF0000"/>
                </a:solidFill>
                <a:latin typeface="Univers LT 45 Light" panose="02000403030000020003" pitchFamily="2" charset="0"/>
                <a:ea typeface="CMU Sans Serif" panose="02000603000000000000" pitchFamily="50" charset="0"/>
                <a:cs typeface="CMU Sans Serif" panose="02000603000000000000" pitchFamily="50" charset="0"/>
              </a:rPr>
              <a:t>Queue-Length Visibility</a:t>
            </a:r>
          </a:p>
        </p:txBody>
      </p:sp>
      <p:sp>
        <p:nvSpPr>
          <p:cNvPr id="15" name="Rectangle 14"/>
          <p:cNvSpPr/>
          <p:nvPr/>
        </p:nvSpPr>
        <p:spPr>
          <a:xfrm>
            <a:off x="1050910" y="3274944"/>
            <a:ext cx="797888" cy="338554"/>
          </a:xfrm>
          <a:prstGeom prst="rect">
            <a:avLst/>
          </a:prstGeom>
        </p:spPr>
        <p:txBody>
          <a:bodyPr wrap="square">
            <a:spAutoFit/>
          </a:bodyPr>
          <a:lstStyle/>
          <a:p>
            <a:pPr algn="r"/>
            <a:r>
              <a:rPr lang="en-US" sz="1600" dirty="0">
                <a:latin typeface="Univers LT 45 Light" panose="02000403030000020003" pitchFamily="2" charset="0"/>
                <a:ea typeface="CMU Sans Serif" panose="02000603000000000000" pitchFamily="50" charset="0"/>
                <a:cs typeface="CMU Sans Serif" panose="02000603000000000000" pitchFamily="50" charset="0"/>
              </a:rPr>
              <a:t>Pooled</a:t>
            </a:r>
          </a:p>
        </p:txBody>
      </p:sp>
      <p:sp>
        <p:nvSpPr>
          <p:cNvPr id="16" name="Rectangle 15"/>
          <p:cNvSpPr/>
          <p:nvPr/>
        </p:nvSpPr>
        <p:spPr>
          <a:xfrm>
            <a:off x="920220" y="5331270"/>
            <a:ext cx="928578" cy="338554"/>
          </a:xfrm>
          <a:prstGeom prst="rect">
            <a:avLst/>
          </a:prstGeom>
        </p:spPr>
        <p:txBody>
          <a:bodyPr wrap="square">
            <a:spAutoFit/>
          </a:bodyPr>
          <a:lstStyle/>
          <a:p>
            <a:pPr algn="r"/>
            <a:r>
              <a:rPr lang="en-US" sz="1600" dirty="0">
                <a:latin typeface="Univers LT 45 Light" panose="02000403030000020003" pitchFamily="2" charset="0"/>
                <a:ea typeface="CMU Sans Serif" panose="02000603000000000000" pitchFamily="50" charset="0"/>
                <a:cs typeface="CMU Sans Serif" panose="02000603000000000000" pitchFamily="50" charset="0"/>
              </a:rPr>
              <a:t>Parallel</a:t>
            </a:r>
          </a:p>
        </p:txBody>
      </p:sp>
      <p:sp>
        <p:nvSpPr>
          <p:cNvPr id="17" name="Rectangle 16"/>
          <p:cNvSpPr/>
          <p:nvPr/>
        </p:nvSpPr>
        <p:spPr>
          <a:xfrm>
            <a:off x="6873166" y="2162016"/>
            <a:ext cx="797888" cy="338554"/>
          </a:xfrm>
          <a:prstGeom prst="rect">
            <a:avLst/>
          </a:prstGeom>
        </p:spPr>
        <p:txBody>
          <a:bodyPr wrap="square">
            <a:spAutoFit/>
          </a:bodyPr>
          <a:lstStyle/>
          <a:p>
            <a:r>
              <a:rPr lang="en-US" sz="1600" dirty="0">
                <a:latin typeface="Univers LT 45 Light" panose="02000403030000020003" pitchFamily="2" charset="0"/>
                <a:ea typeface="CMU Sans Serif" panose="02000603000000000000" pitchFamily="50" charset="0"/>
                <a:cs typeface="CMU Sans Serif" panose="02000603000000000000" pitchFamily="50" charset="0"/>
              </a:rPr>
              <a:t>Full</a:t>
            </a:r>
          </a:p>
        </p:txBody>
      </p:sp>
      <p:sp>
        <p:nvSpPr>
          <p:cNvPr id="18" name="Rectangle 17"/>
          <p:cNvSpPr/>
          <p:nvPr/>
        </p:nvSpPr>
        <p:spPr>
          <a:xfrm>
            <a:off x="3170957" y="2149976"/>
            <a:ext cx="928578" cy="338554"/>
          </a:xfrm>
          <a:prstGeom prst="rect">
            <a:avLst/>
          </a:prstGeom>
        </p:spPr>
        <p:txBody>
          <a:bodyPr wrap="square">
            <a:spAutoFit/>
          </a:bodyPr>
          <a:lstStyle/>
          <a:p>
            <a:r>
              <a:rPr lang="en-US" sz="1600" dirty="0">
                <a:latin typeface="Univers LT 45 Light" panose="02000403030000020003" pitchFamily="2" charset="0"/>
                <a:ea typeface="CMU Sans Serif" panose="02000603000000000000" pitchFamily="50" charset="0"/>
                <a:cs typeface="CMU Sans Serif" panose="02000603000000000000" pitchFamily="50" charset="0"/>
              </a:rPr>
              <a:t>Blocked</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906" y="4731089"/>
            <a:ext cx="6870023" cy="1538917"/>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7384" y="2721060"/>
            <a:ext cx="6870023" cy="1706359"/>
          </a:xfrm>
          <a:prstGeom prst="rect">
            <a:avLst/>
          </a:prstGeom>
        </p:spPr>
      </p:pic>
      <p:sp>
        <p:nvSpPr>
          <p:cNvPr id="23" name="Rectangle 22">
            <a:extLst>
              <a:ext uri="{FF2B5EF4-FFF2-40B4-BE49-F238E27FC236}">
                <a16:creationId xmlns:a16="http://schemas.microsoft.com/office/drawing/2014/main" id="{8BD9D79A-A94B-B336-1596-6A8012F7092B}"/>
              </a:ext>
            </a:extLst>
          </p:cNvPr>
          <p:cNvSpPr/>
          <p:nvPr/>
        </p:nvSpPr>
        <p:spPr>
          <a:xfrm>
            <a:off x="73479" y="6326207"/>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Shunko</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Niederhoff</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and </a:t>
            </a:r>
            <a:r>
              <a:rPr lang="en-US" sz="1100" dirty="0" err="1">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Rosokha</a:t>
            </a:r>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 “Humans Are Not Machines” (2017)</a:t>
            </a:r>
          </a:p>
        </p:txBody>
      </p:sp>
      <p:sp>
        <p:nvSpPr>
          <p:cNvPr id="9" name="Title 8">
            <a:extLst>
              <a:ext uri="{FF2B5EF4-FFF2-40B4-BE49-F238E27FC236}">
                <a16:creationId xmlns:a16="http://schemas.microsoft.com/office/drawing/2014/main" id="{B1A4959D-811A-1131-8C5C-70DDC80D65C9}"/>
              </a:ext>
            </a:extLst>
          </p:cNvPr>
          <p:cNvSpPr>
            <a:spLocks noGrp="1"/>
          </p:cNvSpPr>
          <p:nvPr>
            <p:ph type="title"/>
          </p:nvPr>
        </p:nvSpPr>
        <p:spPr/>
        <p:txBody>
          <a:bodyPr/>
          <a:lstStyle/>
          <a:p>
            <a:r>
              <a:rPr lang="en-US" dirty="0"/>
              <a:t>Virtual Grocery Store</a:t>
            </a:r>
          </a:p>
        </p:txBody>
      </p:sp>
      <p:sp>
        <p:nvSpPr>
          <p:cNvPr id="25" name="TextBox 24">
            <a:extLst>
              <a:ext uri="{FF2B5EF4-FFF2-40B4-BE49-F238E27FC236}">
                <a16:creationId xmlns:a16="http://schemas.microsoft.com/office/drawing/2014/main" id="{DE905A6D-EFD1-F1CC-B6DC-0D14379EB0F8}"/>
              </a:ext>
            </a:extLst>
          </p:cNvPr>
          <p:cNvSpPr txBox="1"/>
          <p:nvPr/>
        </p:nvSpPr>
        <p:spPr>
          <a:xfrm>
            <a:off x="5867401" y="1123010"/>
            <a:ext cx="2383971" cy="369332"/>
          </a:xfrm>
          <a:prstGeom prst="rect">
            <a:avLst/>
          </a:prstGeom>
          <a:noFill/>
        </p:spPr>
        <p:txBody>
          <a:bodyPr wrap="square">
            <a:spAutoFit/>
          </a:bodyPr>
          <a:lstStyle/>
          <a:p>
            <a:pPr marL="0" indent="0" fontAlgn="base">
              <a:buNone/>
            </a:pPr>
            <a:r>
              <a:rPr lang="en-US" sz="1800" dirty="0">
                <a:solidFill>
                  <a:srgbClr val="545454"/>
                </a:solidFill>
                <a:latin typeface="Univers LT 45 Light" panose="02000403030000020003" pitchFamily="2" charset="0"/>
              </a:rPr>
              <a:t>(N=729, lab + online)</a:t>
            </a:r>
          </a:p>
        </p:txBody>
      </p:sp>
    </p:spTree>
    <p:extLst>
      <p:ext uri="{BB962C8B-B14F-4D97-AF65-F5344CB8AC3E}">
        <p14:creationId xmlns:p14="http://schemas.microsoft.com/office/powerpoint/2010/main" val="52234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E2A1D1-4495-DE4C-BFC8-D2212F13C58D}"/>
              </a:ext>
            </a:extLst>
          </p:cNvPr>
          <p:cNvPicPr>
            <a:picLocks noChangeAspect="1"/>
          </p:cNvPicPr>
          <p:nvPr/>
        </p:nvPicPr>
        <p:blipFill rotWithShape="1">
          <a:blip r:embed="rId3">
            <a:extLst>
              <a:ext uri="{28A0092B-C50C-407E-A947-70E740481C1C}">
                <a14:useLocalDpi xmlns:a14="http://schemas.microsoft.com/office/drawing/2010/main" val="0"/>
              </a:ext>
            </a:extLst>
          </a:blip>
          <a:srcRect l="2452" t="39184" r="6043" b="8595"/>
          <a:stretch/>
        </p:blipFill>
        <p:spPr>
          <a:xfrm>
            <a:off x="2500830" y="2125946"/>
            <a:ext cx="5195417" cy="2133417"/>
          </a:xfrm>
          <a:prstGeom prst="rect">
            <a:avLst/>
          </a:prstGeom>
        </p:spPr>
      </p:pic>
      <p:sp>
        <p:nvSpPr>
          <p:cNvPr id="4" name="Slide Number Placeholder 3"/>
          <p:cNvSpPr>
            <a:spLocks noGrp="1"/>
          </p:cNvSpPr>
          <p:nvPr>
            <p:ph type="sldNum" sz="quarter" idx="12"/>
          </p:nvPr>
        </p:nvSpPr>
        <p:spPr/>
        <p:txBody>
          <a:bodyPr/>
          <a:lstStyle/>
          <a:p>
            <a:fld id="{898C6173-9B67-4D5E-BF79-09D4FDA79571}" type="slidenum">
              <a:rPr lang="en-US" smtClean="0"/>
              <a:t>16</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96" b="93797"/>
          <a:stretch/>
        </p:blipFill>
        <p:spPr>
          <a:xfrm>
            <a:off x="2333391" y="2183326"/>
            <a:ext cx="5530298" cy="2534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651" y="1857656"/>
            <a:ext cx="2237776" cy="364195"/>
          </a:xfrm>
          <a:prstGeom prst="rect">
            <a:avLst/>
          </a:prstGeom>
        </p:spPr>
      </p:pic>
      <p:sp>
        <p:nvSpPr>
          <p:cNvPr id="7" name="Content Placeholder 2"/>
          <p:cNvSpPr>
            <a:spLocks noGrp="1"/>
          </p:cNvSpPr>
          <p:nvPr>
            <p:ph idx="1"/>
          </p:nvPr>
        </p:nvSpPr>
        <p:spPr>
          <a:xfrm>
            <a:off x="728545" y="4512798"/>
            <a:ext cx="7135144" cy="2409160"/>
          </a:xfrm>
        </p:spPr>
        <p:txBody>
          <a:bodyPr>
            <a:noAutofit/>
          </a:bodyPr>
          <a:lstStyle/>
          <a:p>
            <a:pPr fontAlgn="base"/>
            <a:r>
              <a:rPr lang="en-US" sz="2000" dirty="0"/>
              <a:t>Good visibility of queue’s length is needed (feedback)</a:t>
            </a:r>
          </a:p>
          <a:p>
            <a:pPr fontAlgn="base"/>
            <a:r>
              <a:rPr lang="en-US" sz="2000" dirty="0"/>
              <a:t>Workers feel they’re responsible for the line’s progress</a:t>
            </a:r>
          </a:p>
          <a:p>
            <a:pPr fontAlgn="base"/>
            <a:r>
              <a:rPr lang="en-US" sz="2000" dirty="0"/>
              <a:t>Competition among servers</a:t>
            </a:r>
          </a:p>
        </p:txBody>
      </p:sp>
      <p:sp>
        <p:nvSpPr>
          <p:cNvPr id="3" name="Title 2">
            <a:extLst>
              <a:ext uri="{FF2B5EF4-FFF2-40B4-BE49-F238E27FC236}">
                <a16:creationId xmlns:a16="http://schemas.microsoft.com/office/drawing/2014/main" id="{A3C228AD-D1DB-A14B-B38B-6C415AF4CA8D}"/>
              </a:ext>
            </a:extLst>
          </p:cNvPr>
          <p:cNvSpPr>
            <a:spLocks noGrp="1"/>
          </p:cNvSpPr>
          <p:nvPr>
            <p:ph type="title"/>
          </p:nvPr>
        </p:nvSpPr>
        <p:spPr/>
        <p:txBody>
          <a:bodyPr/>
          <a:lstStyle/>
          <a:p>
            <a:r>
              <a:rPr lang="en-US" b="1" dirty="0"/>
              <a:t>Parallel</a:t>
            </a:r>
            <a:r>
              <a:rPr lang="en-US" dirty="0"/>
              <a:t> Q Moves Faster</a:t>
            </a:r>
          </a:p>
        </p:txBody>
      </p:sp>
      <p:sp>
        <p:nvSpPr>
          <p:cNvPr id="9" name="Rectangle 8">
            <a:extLst>
              <a:ext uri="{FF2B5EF4-FFF2-40B4-BE49-F238E27FC236}">
                <a16:creationId xmlns:a16="http://schemas.microsoft.com/office/drawing/2014/main" id="{3000DD4C-F238-3B63-A3A0-A7C772A6B279}"/>
              </a:ext>
            </a:extLst>
          </p:cNvPr>
          <p:cNvSpPr/>
          <p:nvPr/>
        </p:nvSpPr>
        <p:spPr>
          <a:xfrm>
            <a:off x="876737" y="3038765"/>
            <a:ext cx="1354833" cy="307777"/>
          </a:xfrm>
          <a:prstGeom prst="rect">
            <a:avLst/>
          </a:prstGeom>
        </p:spPr>
        <p:txBody>
          <a:bodyPr wrap="square">
            <a:spAutoFit/>
          </a:bodyPr>
          <a:lstStyle/>
          <a:p>
            <a:pPr algn="r"/>
            <a:r>
              <a:rPr lang="en-US" sz="1400" dirty="0">
                <a:latin typeface="Univers LT 45 Light" panose="02000403030000020003" pitchFamily="2" charset="0"/>
                <a:ea typeface="CMU Sans Serif" panose="02000603000000000000" pitchFamily="50" charset="0"/>
                <a:cs typeface="CMU Sans Serif" panose="02000603000000000000" pitchFamily="50" charset="0"/>
              </a:rPr>
              <a:t>Waiting time</a:t>
            </a:r>
          </a:p>
        </p:txBody>
      </p:sp>
      <p:sp>
        <p:nvSpPr>
          <p:cNvPr id="14" name="Title 2">
            <a:extLst>
              <a:ext uri="{FF2B5EF4-FFF2-40B4-BE49-F238E27FC236}">
                <a16:creationId xmlns:a16="http://schemas.microsoft.com/office/drawing/2014/main" id="{22DFAD2E-FCE7-39C9-2DE1-E34C161FC26E}"/>
              </a:ext>
            </a:extLst>
          </p:cNvPr>
          <p:cNvSpPr txBox="1">
            <a:spLocks/>
          </p:cNvSpPr>
          <p:nvPr/>
        </p:nvSpPr>
        <p:spPr>
          <a:xfrm>
            <a:off x="628650" y="313582"/>
            <a:ext cx="2256064" cy="770145"/>
          </a:xfrm>
          <a:prstGeom prst="rect">
            <a:avLst/>
          </a:prstGeom>
        </p:spPr>
        <p:txBody>
          <a:bodyPr vert="horz" lIns="0" tIns="45720" rIns="91440" bIns="182880" rtlCol="0" anchor="b" anchorCtr="0">
            <a:normAutofit lnSpcReduction="10000"/>
          </a:bodyPr>
          <a:lstStyle>
            <a:lvl1pPr algn="l" defTabSz="914400" rtl="0" eaLnBrk="1" latinLnBrk="0" hangingPunct="1">
              <a:lnSpc>
                <a:spcPct val="90000"/>
              </a:lnSpc>
              <a:spcBef>
                <a:spcPct val="0"/>
              </a:spcBef>
              <a:buNone/>
              <a:defRPr sz="4400" kern="1200">
                <a:solidFill>
                  <a:srgbClr val="00274C"/>
                </a:solidFill>
                <a:latin typeface="Univers LT 45 Light" charset="0"/>
                <a:ea typeface="Univers LT 45 Light" charset="0"/>
                <a:cs typeface="Univers LT 45 Light" charset="0"/>
              </a:defRPr>
            </a:lvl1pPr>
          </a:lstStyle>
          <a:p>
            <a:r>
              <a:rPr lang="en-US" sz="4000" dirty="0"/>
              <a:t>(Visible)</a:t>
            </a:r>
          </a:p>
        </p:txBody>
      </p:sp>
    </p:spTree>
    <p:extLst>
      <p:ext uri="{BB962C8B-B14F-4D97-AF65-F5344CB8AC3E}">
        <p14:creationId xmlns:p14="http://schemas.microsoft.com/office/powerpoint/2010/main" val="17177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1582616"/>
            <a:ext cx="7886700" cy="3171948"/>
          </a:xfrm>
        </p:spPr>
        <p:txBody>
          <a:bodyPr>
            <a:normAutofit/>
          </a:bodyPr>
          <a:lstStyle/>
          <a:p>
            <a:pPr>
              <a:defRPr/>
            </a:pPr>
            <a:r>
              <a:rPr lang="en-US" b="1" dirty="0">
                <a:solidFill>
                  <a:schemeClr val="tx1"/>
                </a:solidFill>
              </a:rPr>
              <a:t>Psychology of Queueing:</a:t>
            </a:r>
            <a:br>
              <a:rPr lang="en-US" b="1" dirty="0">
                <a:solidFill>
                  <a:schemeClr val="tx1"/>
                </a:solidFill>
              </a:rPr>
            </a:br>
            <a:r>
              <a:rPr lang="en-US" b="1" dirty="0">
                <a:solidFill>
                  <a:schemeClr val="tx1"/>
                </a:solidFill>
              </a:rPr>
              <a:t>Demand Side</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7198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7369-CCDA-3840-B19E-27F314FDB9AD}"/>
              </a:ext>
            </a:extLst>
          </p:cNvPr>
          <p:cNvSpPr>
            <a:spLocks noGrp="1"/>
          </p:cNvSpPr>
          <p:nvPr>
            <p:ph type="title"/>
          </p:nvPr>
        </p:nvSpPr>
        <p:spPr/>
        <p:txBody>
          <a:bodyPr>
            <a:normAutofit/>
          </a:bodyPr>
          <a:lstStyle/>
          <a:p>
            <a:r>
              <a:rPr lang="en-US" b="1" dirty="0"/>
              <a:t>Design </a:t>
            </a:r>
            <a:r>
              <a:rPr lang="en-US" dirty="0"/>
              <a:t>for Perception</a:t>
            </a:r>
          </a:p>
        </p:txBody>
      </p:sp>
      <p:sp>
        <p:nvSpPr>
          <p:cNvPr id="3" name="Content Placeholder 2">
            <a:extLst>
              <a:ext uri="{FF2B5EF4-FFF2-40B4-BE49-F238E27FC236}">
                <a16:creationId xmlns:a16="http://schemas.microsoft.com/office/drawing/2014/main" id="{44AB61D8-889C-7549-A15E-FEC159C95BAC}"/>
              </a:ext>
            </a:extLst>
          </p:cNvPr>
          <p:cNvSpPr>
            <a:spLocks noGrp="1"/>
          </p:cNvSpPr>
          <p:nvPr>
            <p:ph idx="1"/>
          </p:nvPr>
        </p:nvSpPr>
        <p:spPr>
          <a:xfrm>
            <a:off x="4720745" y="1828641"/>
            <a:ext cx="3794606" cy="4351338"/>
          </a:xfrm>
        </p:spPr>
        <p:txBody>
          <a:bodyPr>
            <a:normAutofit/>
          </a:bodyPr>
          <a:lstStyle/>
          <a:p>
            <a:pPr marL="0" indent="0">
              <a:buNone/>
            </a:pPr>
            <a:r>
              <a:rPr lang="en-US" sz="2000" b="1" dirty="0"/>
              <a:t>Unexplained</a:t>
            </a:r>
            <a:r>
              <a:rPr lang="en-US" sz="2000" dirty="0"/>
              <a:t> waits are longer than explained waits</a:t>
            </a:r>
          </a:p>
          <a:p>
            <a:pPr marL="0" indent="0">
              <a:buNone/>
            </a:pPr>
            <a:endParaRPr lang="en-US" sz="2000" b="1" dirty="0"/>
          </a:p>
          <a:p>
            <a:pPr marL="0" indent="0">
              <a:buNone/>
            </a:pPr>
            <a:r>
              <a:rPr lang="en-US" sz="2000" b="1" dirty="0"/>
              <a:t>Unfair</a:t>
            </a:r>
            <a:r>
              <a:rPr lang="en-US" sz="2000" dirty="0"/>
              <a:t> waits are longer than equitable waits</a:t>
            </a:r>
          </a:p>
          <a:p>
            <a:pPr marL="0" indent="0">
              <a:buNone/>
            </a:pPr>
            <a:endParaRPr lang="en-US" sz="2000" dirty="0"/>
          </a:p>
          <a:p>
            <a:pPr marL="0" indent="0">
              <a:buNone/>
            </a:pPr>
            <a:r>
              <a:rPr lang="en-US" sz="2000" dirty="0"/>
              <a:t>The more </a:t>
            </a:r>
            <a:r>
              <a:rPr lang="en-US" sz="2000" b="1" dirty="0"/>
              <a:t>valuable</a:t>
            </a:r>
            <a:r>
              <a:rPr lang="en-US" sz="2000" dirty="0"/>
              <a:t> the service, the longer people will wait</a:t>
            </a:r>
          </a:p>
          <a:p>
            <a:pPr marL="0" indent="0">
              <a:buNone/>
            </a:pPr>
            <a:endParaRPr lang="en-US" sz="2000" b="1" dirty="0"/>
          </a:p>
          <a:p>
            <a:pPr marL="0" indent="0">
              <a:buNone/>
            </a:pPr>
            <a:r>
              <a:rPr lang="en-US" sz="2000" b="1" dirty="0"/>
              <a:t>Solo</a:t>
            </a:r>
            <a:r>
              <a:rPr lang="en-US" sz="2000" dirty="0"/>
              <a:t> waiting feels longer than group waiting</a:t>
            </a:r>
          </a:p>
          <a:p>
            <a:endParaRPr lang="en-US" sz="2000" dirty="0"/>
          </a:p>
        </p:txBody>
      </p:sp>
      <p:sp>
        <p:nvSpPr>
          <p:cNvPr id="4" name="Slide Number Placeholder 3">
            <a:extLst>
              <a:ext uri="{FF2B5EF4-FFF2-40B4-BE49-F238E27FC236}">
                <a16:creationId xmlns:a16="http://schemas.microsoft.com/office/drawing/2014/main" id="{FF1AC74D-B123-4A49-96D2-BDF60BD6C071}"/>
              </a:ext>
            </a:extLst>
          </p:cNvPr>
          <p:cNvSpPr>
            <a:spLocks noGrp="1"/>
          </p:cNvSpPr>
          <p:nvPr>
            <p:ph type="sldNum" sz="quarter" idx="12"/>
          </p:nvPr>
        </p:nvSpPr>
        <p:spPr/>
        <p:txBody>
          <a:bodyPr/>
          <a:lstStyle/>
          <a:p>
            <a:fld id="{A2EBCFBC-0745-914E-B0B1-4125AF1D8E59}" type="slidenum">
              <a:rPr lang="en-US" smtClean="0"/>
              <a:pPr/>
              <a:t>18</a:t>
            </a:fld>
            <a:endParaRPr lang="en-US" dirty="0"/>
          </a:p>
        </p:txBody>
      </p:sp>
      <p:sp>
        <p:nvSpPr>
          <p:cNvPr id="5" name="Rectangle 4">
            <a:extLst>
              <a:ext uri="{FF2B5EF4-FFF2-40B4-BE49-F238E27FC236}">
                <a16:creationId xmlns:a16="http://schemas.microsoft.com/office/drawing/2014/main" id="{D6ECF071-FBB1-0498-43C7-EEFD37A82B07}"/>
              </a:ext>
            </a:extLst>
          </p:cNvPr>
          <p:cNvSpPr/>
          <p:nvPr/>
        </p:nvSpPr>
        <p:spPr>
          <a:xfrm>
            <a:off x="73479" y="6326207"/>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Meister “The Psychology of Waiting Lines” (2005)</a:t>
            </a:r>
          </a:p>
        </p:txBody>
      </p:sp>
      <p:sp>
        <p:nvSpPr>
          <p:cNvPr id="6" name="Content Placeholder 2">
            <a:extLst>
              <a:ext uri="{FF2B5EF4-FFF2-40B4-BE49-F238E27FC236}">
                <a16:creationId xmlns:a16="http://schemas.microsoft.com/office/drawing/2014/main" id="{50847C68-53DF-A0BF-4932-26B086CC3587}"/>
              </a:ext>
            </a:extLst>
          </p:cNvPr>
          <p:cNvSpPr txBox="1">
            <a:spLocks/>
          </p:cNvSpPr>
          <p:nvPr/>
        </p:nvSpPr>
        <p:spPr>
          <a:xfrm>
            <a:off x="319558" y="1836916"/>
            <a:ext cx="3441073" cy="4351338"/>
          </a:xfrm>
          <a:prstGeom prst="rect">
            <a:avLst/>
          </a:prstGeom>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Unoccupied</a:t>
            </a:r>
            <a:r>
              <a:rPr lang="en-US" sz="2000" dirty="0"/>
              <a:t> time feels longer than occupied time</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b="1" dirty="0"/>
              <a:t>Preprocess</a:t>
            </a:r>
            <a:r>
              <a:rPr lang="en-US" sz="2000" dirty="0"/>
              <a:t> waits feels longer than in-process waits</a:t>
            </a:r>
          </a:p>
          <a:p>
            <a:pPr marL="0" indent="0">
              <a:buFont typeface="Arial" panose="020B0604020202020204" pitchFamily="34" charset="0"/>
              <a:buNone/>
            </a:pPr>
            <a:endParaRPr lang="en-US" sz="2000" b="1" dirty="0"/>
          </a:p>
          <a:p>
            <a:pPr marL="0" indent="0">
              <a:buFont typeface="Arial" panose="020B0604020202020204" pitchFamily="34" charset="0"/>
              <a:buNone/>
            </a:pPr>
            <a:r>
              <a:rPr lang="en-US" sz="2000" b="1" dirty="0"/>
              <a:t>Anxiety</a:t>
            </a:r>
            <a:r>
              <a:rPr lang="en-US" sz="2000" dirty="0"/>
              <a:t> makes waits longer</a:t>
            </a:r>
          </a:p>
          <a:p>
            <a:pPr marL="0" indent="0">
              <a:buFont typeface="Arial" panose="020B0604020202020204" pitchFamily="34" charset="0"/>
              <a:buNone/>
            </a:pPr>
            <a:endParaRPr lang="en-US" sz="2000" b="1" dirty="0"/>
          </a:p>
          <a:p>
            <a:pPr marL="0" indent="0">
              <a:buFont typeface="Arial" panose="020B0604020202020204" pitchFamily="34" charset="0"/>
              <a:buNone/>
            </a:pPr>
            <a:r>
              <a:rPr lang="en-US" sz="2000" b="1" dirty="0"/>
              <a:t>Uncertain</a:t>
            </a:r>
            <a:r>
              <a:rPr lang="en-US" sz="2000" dirty="0"/>
              <a:t> waits are longer than known, finite waits</a:t>
            </a:r>
          </a:p>
        </p:txBody>
      </p:sp>
    </p:spTree>
    <p:extLst>
      <p:ext uri="{BB962C8B-B14F-4D97-AF65-F5344CB8AC3E}">
        <p14:creationId xmlns:p14="http://schemas.microsoft.com/office/powerpoint/2010/main" val="87510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79E984-4214-E949-869A-BCACB5097990}"/>
              </a:ext>
            </a:extLst>
          </p:cNvPr>
          <p:cNvSpPr>
            <a:spLocks noGrp="1"/>
          </p:cNvSpPr>
          <p:nvPr>
            <p:ph type="title"/>
          </p:nvPr>
        </p:nvSpPr>
        <p:spPr/>
        <p:txBody>
          <a:bodyPr/>
          <a:lstStyle/>
          <a:p>
            <a:r>
              <a:rPr lang="en-US" b="1" dirty="0">
                <a:solidFill>
                  <a:srgbClr val="FFC000"/>
                </a:solidFill>
              </a:rPr>
              <a:t>Course Announcements</a:t>
            </a:r>
          </a:p>
        </p:txBody>
      </p:sp>
      <p:sp>
        <p:nvSpPr>
          <p:cNvPr id="10" name="Content Placeholder 9">
            <a:extLst>
              <a:ext uri="{FF2B5EF4-FFF2-40B4-BE49-F238E27FC236}">
                <a16:creationId xmlns:a16="http://schemas.microsoft.com/office/drawing/2014/main" id="{DC698269-F4DF-F344-9BF3-1E169147097A}"/>
              </a:ext>
            </a:extLst>
          </p:cNvPr>
          <p:cNvSpPr>
            <a:spLocks noGrp="1"/>
          </p:cNvSpPr>
          <p:nvPr>
            <p:ph idx="1"/>
          </p:nvPr>
        </p:nvSpPr>
        <p:spPr>
          <a:xfrm>
            <a:off x="628650" y="1690689"/>
            <a:ext cx="7886700" cy="5654656"/>
          </a:xfrm>
        </p:spPr>
        <p:txBody>
          <a:bodyPr>
            <a:normAutofit/>
          </a:bodyPr>
          <a:lstStyle/>
          <a:p>
            <a:pPr marL="0" indent="0">
              <a:buNone/>
            </a:pPr>
            <a:r>
              <a:rPr lang="en-US" sz="2400" dirty="0">
                <a:solidFill>
                  <a:srgbClr val="FFFF00"/>
                </a:solidFill>
              </a:rPr>
              <a:t>Great job with Littlefield!  Work on your slides early!</a:t>
            </a:r>
            <a:br>
              <a:rPr lang="en-US" sz="2400" dirty="0">
                <a:solidFill>
                  <a:srgbClr val="FFFF00"/>
                </a:solidFill>
              </a:rPr>
            </a:br>
            <a:br>
              <a:rPr lang="en-US" sz="2400" b="1" dirty="0">
                <a:solidFill>
                  <a:schemeClr val="bg1">
                    <a:lumMod val="95000"/>
                  </a:schemeClr>
                </a:solidFill>
              </a:rPr>
            </a:br>
            <a:r>
              <a:rPr lang="en-US" sz="2400" b="1" dirty="0">
                <a:solidFill>
                  <a:schemeClr val="bg1">
                    <a:lumMod val="95000"/>
                  </a:schemeClr>
                </a:solidFill>
              </a:rPr>
              <a:t>Agenda: </a:t>
            </a:r>
            <a:r>
              <a:rPr lang="en-US" sz="2400" dirty="0">
                <a:solidFill>
                  <a:schemeClr val="bg1">
                    <a:lumMod val="95000"/>
                  </a:schemeClr>
                </a:solidFill>
              </a:rPr>
              <a:t>Managing queues: Pooling + Psychology</a:t>
            </a:r>
            <a:br>
              <a:rPr lang="en-US" sz="2400" dirty="0">
                <a:solidFill>
                  <a:schemeClr val="bg1">
                    <a:lumMod val="95000"/>
                  </a:schemeClr>
                </a:solidFill>
              </a:rPr>
            </a:br>
            <a:br>
              <a:rPr lang="en-US" sz="2400" dirty="0">
                <a:solidFill>
                  <a:schemeClr val="bg1">
                    <a:lumMod val="95000"/>
                  </a:schemeClr>
                </a:solidFill>
              </a:rPr>
            </a:br>
            <a:r>
              <a:rPr lang="en-US" sz="2400" b="1" dirty="0">
                <a:solidFill>
                  <a:schemeClr val="bg1">
                    <a:lumMod val="95000"/>
                  </a:schemeClr>
                </a:solidFill>
              </a:rPr>
              <a:t>Monday: </a:t>
            </a:r>
            <a:r>
              <a:rPr lang="en-US" sz="2400" dirty="0">
                <a:solidFill>
                  <a:schemeClr val="bg1">
                    <a:lumMod val="95000"/>
                  </a:schemeClr>
                </a:solidFill>
              </a:rPr>
              <a:t>Revenue management + Uber guest speaker</a:t>
            </a:r>
          </a:p>
          <a:p>
            <a:pPr marL="0" indent="0">
              <a:buNone/>
            </a:pPr>
            <a:r>
              <a:rPr lang="en-US" sz="2400" b="1" dirty="0">
                <a:solidFill>
                  <a:schemeClr val="bg1">
                    <a:lumMod val="95000"/>
                  </a:schemeClr>
                </a:solidFill>
              </a:rPr>
              <a:t>Tuesday: </a:t>
            </a:r>
            <a:r>
              <a:rPr lang="en-US" sz="2400" dirty="0">
                <a:solidFill>
                  <a:srgbClr val="FFFF00"/>
                </a:solidFill>
              </a:rPr>
              <a:t>Submit Project Slides (ppt/pdf) </a:t>
            </a:r>
            <a:r>
              <a:rPr lang="en-US" sz="2400" dirty="0">
                <a:solidFill>
                  <a:schemeClr val="bg1">
                    <a:lumMod val="95000"/>
                  </a:schemeClr>
                </a:solidFill>
              </a:rPr>
              <a:t>by 11:59pm</a:t>
            </a:r>
            <a:endParaRPr lang="en-US" sz="2400" b="1" dirty="0">
              <a:solidFill>
                <a:schemeClr val="bg1">
                  <a:lumMod val="95000"/>
                </a:schemeClr>
              </a:solidFill>
            </a:endParaRPr>
          </a:p>
          <a:p>
            <a:pPr marL="0" indent="0">
              <a:buNone/>
            </a:pPr>
            <a:r>
              <a:rPr lang="en-US" sz="2400" b="1" dirty="0">
                <a:solidFill>
                  <a:schemeClr val="bg1">
                    <a:lumMod val="95000"/>
                  </a:schemeClr>
                </a:solidFill>
              </a:rPr>
              <a:t>Wednesday: </a:t>
            </a:r>
            <a:r>
              <a:rPr lang="en-US" sz="2400" dirty="0">
                <a:solidFill>
                  <a:srgbClr val="FFFF00"/>
                </a:solidFill>
              </a:rPr>
              <a:t>Project Presentation (7 min/team)</a:t>
            </a:r>
          </a:p>
          <a:p>
            <a:pPr marL="0" indent="0">
              <a:buNone/>
            </a:pPr>
            <a:r>
              <a:rPr lang="en-US" sz="2400" b="1" dirty="0">
                <a:solidFill>
                  <a:schemeClr val="bg1">
                    <a:lumMod val="95000"/>
                  </a:schemeClr>
                </a:solidFill>
              </a:rPr>
              <a:t>Friday: </a:t>
            </a:r>
            <a:r>
              <a:rPr lang="en-US" sz="2400" dirty="0">
                <a:solidFill>
                  <a:srgbClr val="FFFF00"/>
                </a:solidFill>
              </a:rPr>
              <a:t>Littlefield Strategy Slides </a:t>
            </a:r>
            <a:r>
              <a:rPr lang="en-US" sz="2400" dirty="0">
                <a:solidFill>
                  <a:schemeClr val="bg1">
                    <a:lumMod val="95000"/>
                  </a:schemeClr>
                </a:solidFill>
              </a:rPr>
              <a:t>due 11:59pm (4 slides)</a:t>
            </a:r>
          </a:p>
          <a:p>
            <a:pPr marL="0" indent="0">
              <a:buNone/>
            </a:pPr>
            <a:r>
              <a:rPr lang="en-US" sz="2400" b="1" dirty="0">
                <a:solidFill>
                  <a:schemeClr val="bg1">
                    <a:lumMod val="95000"/>
                  </a:schemeClr>
                </a:solidFill>
              </a:rPr>
              <a:t>Final Week: </a:t>
            </a:r>
            <a:r>
              <a:rPr lang="en-US" sz="2400" dirty="0">
                <a:solidFill>
                  <a:schemeClr val="bg1">
                    <a:lumMod val="95000"/>
                  </a:schemeClr>
                </a:solidFill>
              </a:rPr>
              <a:t>Monday: Littlefield + product management</a:t>
            </a:r>
          </a:p>
          <a:p>
            <a:pPr marL="0" indent="0">
              <a:buNone/>
            </a:pPr>
            <a:r>
              <a:rPr lang="en-US" sz="2400" dirty="0">
                <a:solidFill>
                  <a:schemeClr val="bg1">
                    <a:lumMod val="95000"/>
                  </a:schemeClr>
                </a:solidFill>
              </a:rPr>
              <a:t>Tuesday: HW5 due</a:t>
            </a:r>
            <a:endParaRPr lang="en-US" sz="2400" b="1" dirty="0">
              <a:solidFill>
                <a:schemeClr val="bg1">
                  <a:lumMod val="95000"/>
                </a:schemeClr>
              </a:solidFill>
            </a:endParaRPr>
          </a:p>
          <a:p>
            <a:pPr marL="0" indent="0">
              <a:buNone/>
            </a:pPr>
            <a:r>
              <a:rPr lang="en-US" sz="2400" dirty="0">
                <a:solidFill>
                  <a:schemeClr val="bg1">
                    <a:lumMod val="95000"/>
                  </a:schemeClr>
                </a:solidFill>
              </a:rPr>
              <a:t>Wednesday: Wrap-up + Final Flash Review </a:t>
            </a:r>
            <a:r>
              <a:rPr lang="en-US" sz="1600" dirty="0">
                <a:solidFill>
                  <a:schemeClr val="bg1">
                    <a:lumMod val="95000"/>
                  </a:schemeClr>
                </a:solidFill>
              </a:rPr>
              <a:t>(+ bonus points)</a:t>
            </a:r>
            <a:endParaRPr lang="en-US" b="1" dirty="0"/>
          </a:p>
        </p:txBody>
      </p:sp>
    </p:spTree>
    <p:extLst>
      <p:ext uri="{BB962C8B-B14F-4D97-AF65-F5344CB8AC3E}">
        <p14:creationId xmlns:p14="http://schemas.microsoft.com/office/powerpoint/2010/main" val="109464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1AC74D-B123-4A49-96D2-BDF60BD6C071}"/>
              </a:ext>
            </a:extLst>
          </p:cNvPr>
          <p:cNvSpPr>
            <a:spLocks noGrp="1"/>
          </p:cNvSpPr>
          <p:nvPr>
            <p:ph type="sldNum" sz="quarter" idx="12"/>
          </p:nvPr>
        </p:nvSpPr>
        <p:spPr/>
        <p:txBody>
          <a:bodyPr/>
          <a:lstStyle/>
          <a:p>
            <a:fld id="{A2EBCFBC-0745-914E-B0B1-4125AF1D8E59}" type="slidenum">
              <a:rPr lang="en-US" smtClean="0"/>
              <a:pPr/>
              <a:t>19</a:t>
            </a:fld>
            <a:endParaRPr lang="en-US" dirty="0"/>
          </a:p>
        </p:txBody>
      </p:sp>
      <p:pic>
        <p:nvPicPr>
          <p:cNvPr id="15" name="Picture 14">
            <a:extLst>
              <a:ext uri="{FF2B5EF4-FFF2-40B4-BE49-F238E27FC236}">
                <a16:creationId xmlns:a16="http://schemas.microsoft.com/office/drawing/2014/main" id="{3D202077-8701-2F89-1952-949B23992809}"/>
              </a:ext>
            </a:extLst>
          </p:cNvPr>
          <p:cNvPicPr>
            <a:picLocks noChangeAspect="1"/>
          </p:cNvPicPr>
          <p:nvPr/>
        </p:nvPicPr>
        <p:blipFill>
          <a:blip r:embed="rId3"/>
          <a:stretch>
            <a:fillRect/>
          </a:stretch>
        </p:blipFill>
        <p:spPr>
          <a:xfrm>
            <a:off x="5156087" y="1143504"/>
            <a:ext cx="3829014" cy="2837626"/>
          </a:xfrm>
          <a:prstGeom prst="rect">
            <a:avLst/>
          </a:prstGeom>
        </p:spPr>
      </p:pic>
      <p:sp>
        <p:nvSpPr>
          <p:cNvPr id="11" name="Content Placeholder 10">
            <a:extLst>
              <a:ext uri="{FF2B5EF4-FFF2-40B4-BE49-F238E27FC236}">
                <a16:creationId xmlns:a16="http://schemas.microsoft.com/office/drawing/2014/main" id="{48164785-60BB-7E8F-9363-8BCFFB3684B7}"/>
              </a:ext>
            </a:extLst>
          </p:cNvPr>
          <p:cNvSpPr>
            <a:spLocks noGrp="1"/>
          </p:cNvSpPr>
          <p:nvPr>
            <p:ph idx="1"/>
          </p:nvPr>
        </p:nvSpPr>
        <p:spPr>
          <a:xfrm>
            <a:off x="301399" y="1825624"/>
            <a:ext cx="4819113" cy="5875941"/>
          </a:xfrm>
        </p:spPr>
        <p:txBody>
          <a:bodyPr>
            <a:normAutofit/>
          </a:bodyPr>
          <a:lstStyle/>
          <a:p>
            <a:pPr marL="0" indent="0">
              <a:buNone/>
            </a:pPr>
            <a:r>
              <a:rPr lang="en-US" sz="2000" b="1" dirty="0"/>
              <a:t>Last-Place Aversion: </a:t>
            </a:r>
          </a:p>
          <a:p>
            <a:pPr marL="0" indent="0">
              <a:buNone/>
            </a:pPr>
            <a:r>
              <a:rPr lang="en-US" sz="2000" dirty="0"/>
              <a:t>Waiting in last place diminishes wait satisfaction while increasing P(switching) and P(abandoning queues)</a:t>
            </a:r>
          </a:p>
          <a:p>
            <a:r>
              <a:rPr lang="en-US" sz="1800" dirty="0"/>
              <a:t>Queue transparency</a:t>
            </a:r>
            <a:br>
              <a:rPr lang="en-US" sz="2000" dirty="0"/>
            </a:br>
            <a:endParaRPr lang="en-US" sz="2000" dirty="0"/>
          </a:p>
          <a:p>
            <a:pPr marL="0" indent="0">
              <a:buNone/>
            </a:pPr>
            <a:r>
              <a:rPr lang="en-US" sz="2000" b="1" dirty="0"/>
              <a:t>Lying Aversion: </a:t>
            </a:r>
          </a:p>
          <a:p>
            <a:pPr marL="0" indent="0">
              <a:buNone/>
            </a:pPr>
            <a:r>
              <a:rPr lang="en-US" sz="2000" dirty="0"/>
              <a:t>In priority queues where people make deceitful claims to access service faster: </a:t>
            </a:r>
          </a:p>
          <a:p>
            <a:r>
              <a:rPr lang="en-US" sz="1800" dirty="0"/>
              <a:t>Always route high claims to the high-priority class, but also… </a:t>
            </a:r>
          </a:p>
          <a:p>
            <a:r>
              <a:rPr lang="en-US" sz="1800" dirty="0"/>
              <a:t>Upgrade some low claims to the high-priority class to incentivize honesty</a:t>
            </a:r>
          </a:p>
        </p:txBody>
      </p:sp>
      <p:sp>
        <p:nvSpPr>
          <p:cNvPr id="2" name="Title 1">
            <a:extLst>
              <a:ext uri="{FF2B5EF4-FFF2-40B4-BE49-F238E27FC236}">
                <a16:creationId xmlns:a16="http://schemas.microsoft.com/office/drawing/2014/main" id="{FFFC7369-CCDA-3840-B19E-27F314FDB9AD}"/>
              </a:ext>
            </a:extLst>
          </p:cNvPr>
          <p:cNvSpPr>
            <a:spLocks noGrp="1"/>
          </p:cNvSpPr>
          <p:nvPr>
            <p:ph type="title"/>
          </p:nvPr>
        </p:nvSpPr>
        <p:spPr/>
        <p:txBody>
          <a:bodyPr/>
          <a:lstStyle/>
          <a:p>
            <a:r>
              <a:rPr lang="en-US" b="1" dirty="0"/>
              <a:t>Recent Findings</a:t>
            </a:r>
          </a:p>
        </p:txBody>
      </p:sp>
      <p:pic>
        <p:nvPicPr>
          <p:cNvPr id="6" name="Picture 5">
            <a:extLst>
              <a:ext uri="{FF2B5EF4-FFF2-40B4-BE49-F238E27FC236}">
                <a16:creationId xmlns:a16="http://schemas.microsoft.com/office/drawing/2014/main" id="{4A39EF84-1E8E-8346-ACEE-D5EF8628CA48}"/>
              </a:ext>
            </a:extLst>
          </p:cNvPr>
          <p:cNvPicPr>
            <a:picLocks noChangeAspect="1"/>
          </p:cNvPicPr>
          <p:nvPr/>
        </p:nvPicPr>
        <p:blipFill>
          <a:blip r:embed="rId4"/>
          <a:stretch>
            <a:fillRect/>
          </a:stretch>
        </p:blipFill>
        <p:spPr>
          <a:xfrm>
            <a:off x="9646276" y="561133"/>
            <a:ext cx="3435714" cy="4150000"/>
          </a:xfrm>
          <a:prstGeom prst="rect">
            <a:avLst/>
          </a:prstGeom>
        </p:spPr>
      </p:pic>
      <p:sp>
        <p:nvSpPr>
          <p:cNvPr id="7" name="Rectangle 6">
            <a:extLst>
              <a:ext uri="{FF2B5EF4-FFF2-40B4-BE49-F238E27FC236}">
                <a16:creationId xmlns:a16="http://schemas.microsoft.com/office/drawing/2014/main" id="{50DE3935-939F-65BF-A5A7-37C8692F0904}"/>
              </a:ext>
            </a:extLst>
          </p:cNvPr>
          <p:cNvSpPr/>
          <p:nvPr/>
        </p:nvSpPr>
        <p:spPr>
          <a:xfrm>
            <a:off x="73479" y="6311899"/>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Buell (2021), Rodriguez, Ibrahim, and Zhan (2021)</a:t>
            </a:r>
          </a:p>
        </p:txBody>
      </p:sp>
      <p:pic>
        <p:nvPicPr>
          <p:cNvPr id="12" name="Picture 11">
            <a:extLst>
              <a:ext uri="{FF2B5EF4-FFF2-40B4-BE49-F238E27FC236}">
                <a16:creationId xmlns:a16="http://schemas.microsoft.com/office/drawing/2014/main" id="{7217D372-FDB8-141F-0ACE-60D8028A9FA9}"/>
              </a:ext>
            </a:extLst>
          </p:cNvPr>
          <p:cNvPicPr>
            <a:picLocks noChangeAspect="1"/>
          </p:cNvPicPr>
          <p:nvPr/>
        </p:nvPicPr>
        <p:blipFill>
          <a:blip r:embed="rId5"/>
          <a:stretch>
            <a:fillRect/>
          </a:stretch>
        </p:blipFill>
        <p:spPr>
          <a:xfrm>
            <a:off x="5298587" y="4172284"/>
            <a:ext cx="3544014" cy="861767"/>
          </a:xfrm>
          <a:prstGeom prst="rect">
            <a:avLst/>
          </a:prstGeom>
        </p:spPr>
      </p:pic>
      <p:pic>
        <p:nvPicPr>
          <p:cNvPr id="38914" name="Picture 2" descr="BBC logo and symbol, meaning, history, PNG">
            <a:extLst>
              <a:ext uri="{FF2B5EF4-FFF2-40B4-BE49-F238E27FC236}">
                <a16:creationId xmlns:a16="http://schemas.microsoft.com/office/drawing/2014/main" id="{FDE6E7FF-185C-ADF3-48E5-889428BA7D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432" y="3840183"/>
            <a:ext cx="767232" cy="4315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66DB02C-E02C-AA92-DE36-5CE37997A40D}"/>
              </a:ext>
            </a:extLst>
          </p:cNvPr>
          <p:cNvPicPr>
            <a:picLocks noChangeAspect="1"/>
          </p:cNvPicPr>
          <p:nvPr/>
        </p:nvPicPr>
        <p:blipFill>
          <a:blip r:embed="rId7"/>
          <a:stretch>
            <a:fillRect/>
          </a:stretch>
        </p:blipFill>
        <p:spPr>
          <a:xfrm>
            <a:off x="5298587" y="5563907"/>
            <a:ext cx="3686514" cy="868251"/>
          </a:xfrm>
          <a:prstGeom prst="rect">
            <a:avLst/>
          </a:prstGeom>
        </p:spPr>
      </p:pic>
      <p:pic>
        <p:nvPicPr>
          <p:cNvPr id="38918" name="Picture 6" descr="Media Assets : NPR">
            <a:extLst>
              <a:ext uri="{FF2B5EF4-FFF2-40B4-BE49-F238E27FC236}">
                <a16:creationId xmlns:a16="http://schemas.microsoft.com/office/drawing/2014/main" id="{64D0923D-D75B-EA01-89DC-C1416F40A1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32" y="5195736"/>
            <a:ext cx="928351" cy="3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9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F55F1A-2267-030A-E8A4-B367C4D7B3B9}"/>
              </a:ext>
            </a:extLst>
          </p:cNvPr>
          <p:cNvSpPr/>
          <p:nvPr/>
        </p:nvSpPr>
        <p:spPr>
          <a:xfrm>
            <a:off x="73479" y="6298569"/>
            <a:ext cx="5571184" cy="430887"/>
          </a:xfrm>
          <a:prstGeom prst="rect">
            <a:avLst/>
          </a:prstGeom>
          <a:solidFill>
            <a:schemeClr val="bg1"/>
          </a:solidFill>
        </p:spPr>
        <p:txBody>
          <a:bodyPr wrap="square">
            <a:spAutoFit/>
          </a:bodyPr>
          <a:lstStyle/>
          <a:p>
            <a:endPar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endParaRPr>
          </a:p>
          <a:p>
            <a:r>
              <a:rPr lang="en-US" sz="1100" dirty="0">
                <a:solidFill>
                  <a:schemeClr val="tx1">
                    <a:lumMod val="50000"/>
                    <a:lumOff val="50000"/>
                  </a:schemeClr>
                </a:solidFill>
                <a:latin typeface="Univers LT 45 Light" panose="02000403030000020003" pitchFamily="2" charset="0"/>
                <a:ea typeface="CMU Sans Serif" panose="02000603000000000000" pitchFamily="50" charset="0"/>
                <a:cs typeface="CMU Sans Serif" panose="02000603000000000000" pitchFamily="50" charset="0"/>
              </a:rPr>
              <a:t>Source: Redelmeier and Kahneman (1996), Redelmeier, Katz, Kahneman (2003)</a:t>
            </a:r>
          </a:p>
        </p:txBody>
      </p:sp>
      <p:sp>
        <p:nvSpPr>
          <p:cNvPr id="19" name="Title 18">
            <a:extLst>
              <a:ext uri="{FF2B5EF4-FFF2-40B4-BE49-F238E27FC236}">
                <a16:creationId xmlns:a16="http://schemas.microsoft.com/office/drawing/2014/main" id="{94C51755-D144-2A4D-8A76-1CDF9C2D1072}"/>
              </a:ext>
            </a:extLst>
          </p:cNvPr>
          <p:cNvSpPr>
            <a:spLocks noGrp="1"/>
          </p:cNvSpPr>
          <p:nvPr>
            <p:ph type="title"/>
          </p:nvPr>
        </p:nvSpPr>
        <p:spPr/>
        <p:txBody>
          <a:bodyPr/>
          <a:lstStyle/>
          <a:p>
            <a:r>
              <a:rPr lang="en-US" b="1" dirty="0"/>
              <a:t>Design </a:t>
            </a:r>
            <a:r>
              <a:rPr lang="en-US" dirty="0"/>
              <a:t>for Memory</a:t>
            </a:r>
            <a:endParaRPr lang="en-US" b="1" dirty="0"/>
          </a:p>
        </p:txBody>
      </p:sp>
      <p:sp>
        <p:nvSpPr>
          <p:cNvPr id="22" name="Content Placeholder 2">
            <a:extLst>
              <a:ext uri="{FF2B5EF4-FFF2-40B4-BE49-F238E27FC236}">
                <a16:creationId xmlns:a16="http://schemas.microsoft.com/office/drawing/2014/main" id="{3EDBC632-7DA9-FC73-6E69-EFF71167D238}"/>
              </a:ext>
            </a:extLst>
          </p:cNvPr>
          <p:cNvSpPr>
            <a:spLocks noGrp="1"/>
          </p:cNvSpPr>
          <p:nvPr>
            <p:ph idx="1"/>
          </p:nvPr>
        </p:nvSpPr>
        <p:spPr>
          <a:xfrm>
            <a:off x="408918" y="2029765"/>
            <a:ext cx="7134882" cy="1371870"/>
          </a:xfrm>
        </p:spPr>
        <p:txBody>
          <a:bodyPr>
            <a:normAutofit/>
          </a:bodyPr>
          <a:lstStyle/>
          <a:p>
            <a:pPr marL="0" indent="0">
              <a:buNone/>
            </a:pPr>
            <a:r>
              <a:rPr lang="en-US" sz="2000" dirty="0"/>
              <a:t>Recollections of service experiences are based on:</a:t>
            </a:r>
          </a:p>
          <a:p>
            <a:pPr marL="0" indent="0" algn="ctr">
              <a:buNone/>
            </a:pPr>
            <a:r>
              <a:rPr lang="en-US" sz="2000" dirty="0"/>
              <a:t>Trend + High &amp; Low Points + End</a:t>
            </a:r>
          </a:p>
        </p:txBody>
      </p:sp>
      <p:sp>
        <p:nvSpPr>
          <p:cNvPr id="25" name="Content Placeholder 2">
            <a:extLst>
              <a:ext uri="{FF2B5EF4-FFF2-40B4-BE49-F238E27FC236}">
                <a16:creationId xmlns:a16="http://schemas.microsoft.com/office/drawing/2014/main" id="{350CDF33-08D3-A4A6-CEF8-A2F710C0A9C1}"/>
              </a:ext>
            </a:extLst>
          </p:cNvPr>
          <p:cNvSpPr txBox="1">
            <a:spLocks/>
          </p:cNvSpPr>
          <p:nvPr/>
        </p:nvSpPr>
        <p:spPr>
          <a:xfrm>
            <a:off x="358736" y="3276238"/>
            <a:ext cx="3584837" cy="1371869"/>
          </a:xfrm>
          <a:prstGeom prst="rect">
            <a:avLst/>
          </a:prstGeom>
          <a:noFill/>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Peak End Rule: </a:t>
            </a:r>
            <a:br>
              <a:rPr lang="en-US" sz="2000" b="1" dirty="0"/>
            </a:br>
            <a:r>
              <a:rPr lang="en-US" sz="2000" dirty="0"/>
              <a:t>Customers remember their experience primarily how they felt at the peak and at the end</a:t>
            </a:r>
            <a:endParaRPr lang="en-US" sz="2000" b="1" dirty="0"/>
          </a:p>
        </p:txBody>
      </p:sp>
      <p:sp>
        <p:nvSpPr>
          <p:cNvPr id="26" name="Content Placeholder 2">
            <a:extLst>
              <a:ext uri="{FF2B5EF4-FFF2-40B4-BE49-F238E27FC236}">
                <a16:creationId xmlns:a16="http://schemas.microsoft.com/office/drawing/2014/main" id="{19168C55-B75D-3294-8A31-430B5B3D5D9B}"/>
              </a:ext>
            </a:extLst>
          </p:cNvPr>
          <p:cNvSpPr txBox="1">
            <a:spLocks/>
          </p:cNvSpPr>
          <p:nvPr/>
        </p:nvSpPr>
        <p:spPr>
          <a:xfrm>
            <a:off x="4848469" y="3300427"/>
            <a:ext cx="3541201" cy="1779457"/>
          </a:xfrm>
          <a:prstGeom prst="rect">
            <a:avLst/>
          </a:prstGeom>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Duration Neglect: </a:t>
            </a:r>
            <a:br>
              <a:rPr lang="en-US" sz="2000" b="1" dirty="0"/>
            </a:br>
            <a:r>
              <a:rPr lang="en-US" sz="2000" dirty="0"/>
              <a:t>The duration of the experience matters far less than the peak-end moments</a:t>
            </a:r>
            <a:endParaRPr lang="en-US" sz="2000" b="1" dirty="0"/>
          </a:p>
        </p:txBody>
      </p:sp>
      <p:sp>
        <p:nvSpPr>
          <p:cNvPr id="23" name="TextBox 22">
            <a:extLst>
              <a:ext uri="{FF2B5EF4-FFF2-40B4-BE49-F238E27FC236}">
                <a16:creationId xmlns:a16="http://schemas.microsoft.com/office/drawing/2014/main" id="{043D857E-D847-1773-A980-5FA54DE3CD02}"/>
              </a:ext>
            </a:extLst>
          </p:cNvPr>
          <p:cNvSpPr txBox="1"/>
          <p:nvPr/>
        </p:nvSpPr>
        <p:spPr>
          <a:xfrm>
            <a:off x="408917" y="4954486"/>
            <a:ext cx="7577795" cy="1323439"/>
          </a:xfrm>
          <a:prstGeom prst="rect">
            <a:avLst/>
          </a:prstGeom>
          <a:noFill/>
        </p:spPr>
        <p:txBody>
          <a:bodyPr wrap="square">
            <a:spAutoFit/>
          </a:bodyPr>
          <a:lstStyle/>
          <a:p>
            <a:r>
              <a:rPr lang="en-US" sz="2000" b="1" dirty="0">
                <a:solidFill>
                  <a:srgbClr val="545454"/>
                </a:solidFill>
                <a:latin typeface="Univers LT 45 Light" panose="02000403030000020003" pitchFamily="2" charset="0"/>
              </a:rPr>
              <a:t>Service Design:</a:t>
            </a:r>
          </a:p>
          <a:p>
            <a:pPr marL="342900" indent="-342900">
              <a:buFont typeface="Arial" panose="020B0604020202020204" pitchFamily="34" charset="0"/>
              <a:buChar char="•"/>
            </a:pPr>
            <a:r>
              <a:rPr lang="en-US" sz="2000" dirty="0">
                <a:solidFill>
                  <a:srgbClr val="545454"/>
                </a:solidFill>
                <a:latin typeface="Univers LT 45 Light" panose="02000403030000020003" pitchFamily="2" charset="0"/>
              </a:rPr>
              <a:t>Finish strong</a:t>
            </a:r>
          </a:p>
          <a:p>
            <a:pPr marL="342900" indent="-342900">
              <a:buFont typeface="Arial" panose="020B0604020202020204" pitchFamily="34" charset="0"/>
              <a:buChar char="•"/>
            </a:pPr>
            <a:r>
              <a:rPr lang="en-US" sz="2000" dirty="0">
                <a:solidFill>
                  <a:srgbClr val="545454"/>
                </a:solidFill>
                <a:latin typeface="Univers LT 45 Light" panose="02000403030000020003" pitchFamily="2" charset="0"/>
              </a:rPr>
              <a:t>Get bad experiences out of the way early</a:t>
            </a:r>
          </a:p>
          <a:p>
            <a:pPr marL="342900" indent="-342900">
              <a:buFont typeface="Arial" panose="020B0604020202020204" pitchFamily="34" charset="0"/>
              <a:buChar char="•"/>
            </a:pPr>
            <a:r>
              <a:rPr lang="en-US" sz="2000" dirty="0">
                <a:solidFill>
                  <a:srgbClr val="545454"/>
                </a:solidFill>
                <a:latin typeface="Univers LT 45 Light" panose="02000403030000020003" pitchFamily="2" charset="0"/>
              </a:rPr>
              <a:t>Segment the pleasure, combine the pain</a:t>
            </a:r>
          </a:p>
        </p:txBody>
      </p:sp>
    </p:spTree>
    <p:custDataLst>
      <p:tags r:id="rId1"/>
    </p:custDataLst>
    <p:extLst>
      <p:ext uri="{BB962C8B-B14F-4D97-AF65-F5344CB8AC3E}">
        <p14:creationId xmlns:p14="http://schemas.microsoft.com/office/powerpoint/2010/main" val="27928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C1DA-3F3D-1F44-8076-9C772CEF7010}"/>
              </a:ext>
            </a:extLst>
          </p:cNvPr>
          <p:cNvSpPr>
            <a:spLocks noGrp="1"/>
          </p:cNvSpPr>
          <p:nvPr>
            <p:ph type="title"/>
          </p:nvPr>
        </p:nvSpPr>
        <p:spPr/>
        <p:txBody>
          <a:bodyPr/>
          <a:lstStyle/>
          <a:p>
            <a:r>
              <a:rPr lang="en-US" b="1" dirty="0"/>
              <a:t>Managing Queues </a:t>
            </a:r>
            <a:r>
              <a:rPr lang="en-US" dirty="0"/>
              <a:t>Summary</a:t>
            </a:r>
            <a:endParaRPr lang="en-US" b="1" dirty="0"/>
          </a:p>
        </p:txBody>
      </p:sp>
      <p:sp>
        <p:nvSpPr>
          <p:cNvPr id="3" name="Content Placeholder 2">
            <a:extLst>
              <a:ext uri="{FF2B5EF4-FFF2-40B4-BE49-F238E27FC236}">
                <a16:creationId xmlns:a16="http://schemas.microsoft.com/office/drawing/2014/main" id="{01973822-3858-6240-AF83-A51C41A059BE}"/>
              </a:ext>
            </a:extLst>
          </p:cNvPr>
          <p:cNvSpPr>
            <a:spLocks noGrp="1"/>
          </p:cNvSpPr>
          <p:nvPr>
            <p:ph idx="1"/>
          </p:nvPr>
        </p:nvSpPr>
        <p:spPr>
          <a:xfrm>
            <a:off x="628650" y="1825625"/>
            <a:ext cx="8335046" cy="5128967"/>
          </a:xfrm>
          <a:solidFill>
            <a:schemeClr val="bg1"/>
          </a:solidFill>
        </p:spPr>
        <p:txBody>
          <a:bodyPr>
            <a:normAutofit/>
          </a:bodyPr>
          <a:lstStyle/>
          <a:p>
            <a:pPr marL="0" indent="0">
              <a:buNone/>
            </a:pPr>
            <a:r>
              <a:rPr lang="en-US" sz="2000" dirty="0"/>
              <a:t>Two elements in managing service systems</a:t>
            </a:r>
          </a:p>
          <a:p>
            <a:pPr marL="457200" indent="-457200">
              <a:buAutoNum type="arabicPeriod"/>
            </a:pPr>
            <a:r>
              <a:rPr lang="en-US" sz="2000" b="1" dirty="0"/>
              <a:t>Hard, quantitative side: </a:t>
            </a:r>
            <a:r>
              <a:rPr lang="en-US" sz="2000" dirty="0"/>
              <a:t>capacity, waiting time, losses…</a:t>
            </a:r>
          </a:p>
          <a:p>
            <a:pPr marL="457200" indent="-457200">
              <a:buAutoNum type="arabicPeriod"/>
            </a:pPr>
            <a:r>
              <a:rPr lang="en-US" sz="2000" b="1" dirty="0"/>
              <a:t>Soft, qualitative side: </a:t>
            </a:r>
            <a:r>
              <a:rPr lang="en-US" sz="2000" dirty="0"/>
              <a:t>how workers and customers interpret and feels about encounter queueing</a:t>
            </a:r>
          </a:p>
          <a:p>
            <a:pPr marL="0" indent="0">
              <a:buNone/>
            </a:pPr>
            <a:r>
              <a:rPr lang="en-US" sz="2000" dirty="0"/>
              <a:t>In any service encounter, </a:t>
            </a:r>
            <a:r>
              <a:rPr lang="en-US" sz="2000" b="1" dirty="0"/>
              <a:t>“perception is reality” </a:t>
            </a:r>
            <a:r>
              <a:rPr lang="en-US" sz="2000" dirty="0"/>
              <a:t>– need to consider how workers and customers perceive the experience</a:t>
            </a:r>
          </a:p>
          <a:p>
            <a:r>
              <a:rPr lang="en-US" sz="2000" dirty="0"/>
              <a:t>Workers are influenced by feedback, visibility, ownership, competition</a:t>
            </a:r>
          </a:p>
          <a:p>
            <a:r>
              <a:rPr lang="en-US" sz="2000" dirty="0"/>
              <a:t>Customers’ satisfaction depend on perception and memory</a:t>
            </a:r>
            <a:br>
              <a:rPr lang="en-US" sz="2000" dirty="0"/>
            </a:br>
            <a:endParaRPr lang="en-US" sz="2000" dirty="0"/>
          </a:p>
          <a:p>
            <a:pPr marL="0" indent="0">
              <a:buNone/>
            </a:pPr>
            <a:r>
              <a:rPr lang="en-US" sz="2000" dirty="0"/>
              <a:t>Design: Anticipate emotions in each service step, design service response anticipating these emotions, simplify by focusing on strong emotional positives and negatives and the end.</a:t>
            </a:r>
          </a:p>
        </p:txBody>
      </p:sp>
      <p:sp>
        <p:nvSpPr>
          <p:cNvPr id="4" name="Slide Number Placeholder 3">
            <a:extLst>
              <a:ext uri="{FF2B5EF4-FFF2-40B4-BE49-F238E27FC236}">
                <a16:creationId xmlns:a16="http://schemas.microsoft.com/office/drawing/2014/main" id="{1E80B083-A0C2-4444-ACC4-9A008B50F2DF}"/>
              </a:ext>
            </a:extLst>
          </p:cNvPr>
          <p:cNvSpPr>
            <a:spLocks noGrp="1"/>
          </p:cNvSpPr>
          <p:nvPr>
            <p:ph type="sldNum" sz="quarter" idx="12"/>
          </p:nvPr>
        </p:nvSpPr>
        <p:spPr/>
        <p:txBody>
          <a:bodyPr/>
          <a:lstStyle/>
          <a:p>
            <a:fld id="{A2EBCFBC-0745-914E-B0B1-4125AF1D8E59}" type="slidenum">
              <a:rPr lang="en-US" smtClean="0"/>
              <a:pPr/>
              <a:t>21</a:t>
            </a:fld>
            <a:endParaRPr lang="en-US" dirty="0"/>
          </a:p>
        </p:txBody>
      </p:sp>
    </p:spTree>
    <p:extLst>
      <p:ext uri="{BB962C8B-B14F-4D97-AF65-F5344CB8AC3E}">
        <p14:creationId xmlns:p14="http://schemas.microsoft.com/office/powerpoint/2010/main" val="662648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79E984-4214-E949-869A-BCACB5097990}"/>
              </a:ext>
            </a:extLst>
          </p:cNvPr>
          <p:cNvSpPr>
            <a:spLocks noGrp="1"/>
          </p:cNvSpPr>
          <p:nvPr>
            <p:ph type="title"/>
          </p:nvPr>
        </p:nvSpPr>
        <p:spPr/>
        <p:txBody>
          <a:bodyPr/>
          <a:lstStyle/>
          <a:p>
            <a:r>
              <a:rPr lang="en-US" b="1" dirty="0">
                <a:solidFill>
                  <a:srgbClr val="FFC000"/>
                </a:solidFill>
              </a:rPr>
              <a:t>What’s Next</a:t>
            </a:r>
          </a:p>
        </p:txBody>
      </p:sp>
      <p:sp>
        <p:nvSpPr>
          <p:cNvPr id="10" name="Content Placeholder 9">
            <a:extLst>
              <a:ext uri="{FF2B5EF4-FFF2-40B4-BE49-F238E27FC236}">
                <a16:creationId xmlns:a16="http://schemas.microsoft.com/office/drawing/2014/main" id="{DC698269-F4DF-F344-9BF3-1E169147097A}"/>
              </a:ext>
            </a:extLst>
          </p:cNvPr>
          <p:cNvSpPr>
            <a:spLocks noGrp="1"/>
          </p:cNvSpPr>
          <p:nvPr>
            <p:ph idx="1"/>
          </p:nvPr>
        </p:nvSpPr>
        <p:spPr>
          <a:xfrm>
            <a:off x="628650" y="1690689"/>
            <a:ext cx="7886700" cy="4683607"/>
          </a:xfrm>
        </p:spPr>
        <p:txBody>
          <a:bodyPr>
            <a:normAutofit/>
          </a:bodyPr>
          <a:lstStyle/>
          <a:p>
            <a:pPr marL="0" indent="0">
              <a:buNone/>
            </a:pPr>
            <a:r>
              <a:rPr lang="en-US" sz="2400" b="1" dirty="0">
                <a:solidFill>
                  <a:schemeClr val="bg1">
                    <a:lumMod val="95000"/>
                  </a:schemeClr>
                </a:solidFill>
              </a:rPr>
              <a:t>Monday: </a:t>
            </a:r>
            <a:r>
              <a:rPr lang="en-US" sz="2400" dirty="0">
                <a:solidFill>
                  <a:schemeClr val="bg1">
                    <a:lumMod val="95000"/>
                  </a:schemeClr>
                </a:solidFill>
              </a:rPr>
              <a:t>Revenue management + Uber guest speaker</a:t>
            </a:r>
          </a:p>
          <a:p>
            <a:pPr marL="0" indent="0">
              <a:buNone/>
            </a:pPr>
            <a:r>
              <a:rPr lang="en-US" sz="2400" b="1" dirty="0">
                <a:solidFill>
                  <a:schemeClr val="bg1">
                    <a:lumMod val="95000"/>
                  </a:schemeClr>
                </a:solidFill>
              </a:rPr>
              <a:t>Tuesday: </a:t>
            </a:r>
            <a:r>
              <a:rPr lang="en-US" sz="2400" dirty="0">
                <a:solidFill>
                  <a:srgbClr val="FFFF00"/>
                </a:solidFill>
              </a:rPr>
              <a:t>Submit Project Slides (ppt/pdf) </a:t>
            </a:r>
            <a:r>
              <a:rPr lang="en-US" sz="2400" dirty="0">
                <a:solidFill>
                  <a:schemeClr val="bg1">
                    <a:lumMod val="95000"/>
                  </a:schemeClr>
                </a:solidFill>
              </a:rPr>
              <a:t>by 11:59pm</a:t>
            </a:r>
            <a:endParaRPr lang="en-US" sz="2400" b="1" dirty="0">
              <a:solidFill>
                <a:schemeClr val="bg1">
                  <a:lumMod val="95000"/>
                </a:schemeClr>
              </a:solidFill>
            </a:endParaRPr>
          </a:p>
          <a:p>
            <a:pPr marL="0" indent="0">
              <a:buNone/>
            </a:pPr>
            <a:r>
              <a:rPr lang="en-US" sz="2400" b="1" dirty="0">
                <a:solidFill>
                  <a:schemeClr val="bg1">
                    <a:lumMod val="95000"/>
                  </a:schemeClr>
                </a:solidFill>
              </a:rPr>
              <a:t>Wednesday: </a:t>
            </a:r>
            <a:r>
              <a:rPr lang="en-US" sz="2400" dirty="0">
                <a:solidFill>
                  <a:srgbClr val="FFFF00"/>
                </a:solidFill>
              </a:rPr>
              <a:t>Project Presentation (7 min/team)</a:t>
            </a:r>
          </a:p>
          <a:p>
            <a:pPr marL="0" indent="0">
              <a:buNone/>
            </a:pPr>
            <a:r>
              <a:rPr lang="en-US" sz="2400" b="1" dirty="0">
                <a:solidFill>
                  <a:schemeClr val="bg1">
                    <a:lumMod val="95000"/>
                  </a:schemeClr>
                </a:solidFill>
              </a:rPr>
              <a:t>Friday: </a:t>
            </a:r>
            <a:r>
              <a:rPr lang="en-US" sz="2400" dirty="0">
                <a:solidFill>
                  <a:srgbClr val="FFFF00"/>
                </a:solidFill>
              </a:rPr>
              <a:t>Littlefield Strategy Slides </a:t>
            </a:r>
            <a:r>
              <a:rPr lang="en-US" sz="2400" dirty="0">
                <a:solidFill>
                  <a:schemeClr val="bg1">
                    <a:lumMod val="95000"/>
                  </a:schemeClr>
                </a:solidFill>
              </a:rPr>
              <a:t>due 11:59pm (4 slides)</a:t>
            </a:r>
          </a:p>
          <a:p>
            <a:pPr marL="0" indent="0">
              <a:buNone/>
            </a:pPr>
            <a:r>
              <a:rPr lang="en-US" sz="2400" dirty="0">
                <a:solidFill>
                  <a:schemeClr val="bg1">
                    <a:lumMod val="95000"/>
                  </a:schemeClr>
                </a:solidFill>
              </a:rPr>
              <a:t>	Discussion reviews RM + final exam #1</a:t>
            </a:r>
          </a:p>
          <a:p>
            <a:pPr marL="0" indent="0">
              <a:buNone/>
            </a:pPr>
            <a:r>
              <a:rPr lang="en-US" sz="2400" b="1" dirty="0">
                <a:solidFill>
                  <a:schemeClr val="bg1">
                    <a:lumMod val="95000"/>
                  </a:schemeClr>
                </a:solidFill>
              </a:rPr>
              <a:t>Final Week of Classes</a:t>
            </a:r>
          </a:p>
          <a:p>
            <a:pPr marL="0" indent="0">
              <a:buNone/>
            </a:pPr>
            <a:r>
              <a:rPr lang="en-US" sz="2400" b="1" dirty="0">
                <a:solidFill>
                  <a:schemeClr val="bg1">
                    <a:lumMod val="95000"/>
                  </a:schemeClr>
                </a:solidFill>
              </a:rPr>
              <a:t>Monday: </a:t>
            </a:r>
            <a:r>
              <a:rPr lang="en-US" sz="2400" dirty="0">
                <a:solidFill>
                  <a:schemeClr val="bg1">
                    <a:lumMod val="95000"/>
                  </a:schemeClr>
                </a:solidFill>
              </a:rPr>
              <a:t>Littlefield debrief + product management</a:t>
            </a:r>
          </a:p>
          <a:p>
            <a:pPr marL="0" indent="0">
              <a:buNone/>
            </a:pPr>
            <a:r>
              <a:rPr lang="en-US" sz="2400" b="1" dirty="0">
                <a:solidFill>
                  <a:schemeClr val="bg1">
                    <a:lumMod val="95000"/>
                  </a:schemeClr>
                </a:solidFill>
              </a:rPr>
              <a:t>Tuesday: </a:t>
            </a:r>
            <a:r>
              <a:rPr lang="en-US" sz="2400" dirty="0">
                <a:solidFill>
                  <a:schemeClr val="bg1">
                    <a:lumMod val="95000"/>
                  </a:schemeClr>
                </a:solidFill>
              </a:rPr>
              <a:t>HW5 due</a:t>
            </a:r>
            <a:endParaRPr lang="en-US" sz="2400" b="1" dirty="0">
              <a:solidFill>
                <a:schemeClr val="bg1">
                  <a:lumMod val="95000"/>
                </a:schemeClr>
              </a:solidFill>
            </a:endParaRPr>
          </a:p>
          <a:p>
            <a:pPr marL="0" indent="0">
              <a:buNone/>
            </a:pPr>
            <a:r>
              <a:rPr lang="en-US" sz="2400" b="1" dirty="0">
                <a:solidFill>
                  <a:schemeClr val="bg1">
                    <a:lumMod val="95000"/>
                  </a:schemeClr>
                </a:solidFill>
              </a:rPr>
              <a:t>Wednesday: </a:t>
            </a:r>
            <a:r>
              <a:rPr lang="en-US" sz="2400" dirty="0">
                <a:solidFill>
                  <a:schemeClr val="bg1">
                    <a:lumMod val="95000"/>
                  </a:schemeClr>
                </a:solidFill>
              </a:rPr>
              <a:t>Final Flash Review </a:t>
            </a:r>
            <a:r>
              <a:rPr lang="en-US" sz="1600" dirty="0">
                <a:solidFill>
                  <a:schemeClr val="bg1">
                    <a:lumMod val="95000"/>
                  </a:schemeClr>
                </a:solidFill>
              </a:rPr>
              <a:t>(+ bonus points)</a:t>
            </a:r>
          </a:p>
          <a:p>
            <a:pPr marL="0" indent="0">
              <a:buNone/>
            </a:pPr>
            <a:r>
              <a:rPr lang="en-US" sz="2400" b="1" dirty="0">
                <a:solidFill>
                  <a:schemeClr val="bg1">
                    <a:lumMod val="95000"/>
                  </a:schemeClr>
                </a:solidFill>
              </a:rPr>
              <a:t>Friday: </a:t>
            </a:r>
            <a:r>
              <a:rPr lang="en-US" sz="2400" dirty="0">
                <a:solidFill>
                  <a:schemeClr val="bg1">
                    <a:lumMod val="95000"/>
                  </a:schemeClr>
                </a:solidFill>
              </a:rPr>
              <a:t>Discussion reviews final exam #2</a:t>
            </a:r>
            <a:endParaRPr lang="en-US" b="1" dirty="0"/>
          </a:p>
        </p:txBody>
      </p:sp>
    </p:spTree>
    <p:extLst>
      <p:ext uri="{BB962C8B-B14F-4D97-AF65-F5344CB8AC3E}">
        <p14:creationId xmlns:p14="http://schemas.microsoft.com/office/powerpoint/2010/main" val="116538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429000"/>
            <a:ext cx="7886700" cy="1325563"/>
          </a:xfrm>
        </p:spPr>
        <p:txBody>
          <a:bodyPr/>
          <a:lstStyle/>
          <a:p>
            <a:pPr>
              <a:defRPr/>
            </a:pPr>
            <a:r>
              <a:rPr lang="en-US" b="1" dirty="0">
                <a:solidFill>
                  <a:schemeClr val="tx1"/>
                </a:solidFill>
              </a:rPr>
              <a:t>Appendix</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6591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D4B28-7941-5247-9E7C-BE9E070C5E8B}"/>
              </a:ext>
            </a:extLst>
          </p:cNvPr>
          <p:cNvSpPr>
            <a:spLocks noGrp="1"/>
          </p:cNvSpPr>
          <p:nvPr>
            <p:ph type="title"/>
          </p:nvPr>
        </p:nvSpPr>
        <p:spPr/>
        <p:txBody>
          <a:bodyPr>
            <a:normAutofit/>
          </a:bodyPr>
          <a:lstStyle/>
          <a:p>
            <a:r>
              <a:rPr lang="en-US" b="1" dirty="0"/>
              <a:t>Scheduling/Prioritization</a:t>
            </a:r>
          </a:p>
        </p:txBody>
      </p:sp>
      <p:sp>
        <p:nvSpPr>
          <p:cNvPr id="3" name="Content Placeholder 2">
            <a:extLst>
              <a:ext uri="{FF2B5EF4-FFF2-40B4-BE49-F238E27FC236}">
                <a16:creationId xmlns:a16="http://schemas.microsoft.com/office/drawing/2014/main" id="{D5A4C67C-88DC-0B47-97BE-DDE87477BF1A}"/>
              </a:ext>
            </a:extLst>
          </p:cNvPr>
          <p:cNvSpPr>
            <a:spLocks noGrp="1"/>
          </p:cNvSpPr>
          <p:nvPr>
            <p:ph idx="1"/>
          </p:nvPr>
        </p:nvSpPr>
        <p:spPr>
          <a:xfrm>
            <a:off x="628650" y="1825625"/>
            <a:ext cx="7886700" cy="2450737"/>
          </a:xfrm>
        </p:spPr>
        <p:txBody>
          <a:bodyPr>
            <a:normAutofit/>
          </a:bodyPr>
          <a:lstStyle/>
          <a:p>
            <a:pPr marL="0" indent="0">
              <a:buNone/>
            </a:pPr>
            <a:r>
              <a:rPr lang="en-US" sz="2000" b="1" dirty="0"/>
              <a:t>Triage: </a:t>
            </a:r>
            <a:r>
              <a:rPr lang="en-US" sz="2000" dirty="0"/>
              <a:t>Sorting customers / patients / flow units to determine </a:t>
            </a:r>
            <a:br>
              <a:rPr lang="th-TH" sz="2000" dirty="0"/>
            </a:br>
            <a:r>
              <a:rPr lang="en-US" sz="2000" dirty="0"/>
              <a:t>their priority and their sequence in the queue</a:t>
            </a:r>
          </a:p>
          <a:p>
            <a:endParaRPr lang="en-US" sz="2000" dirty="0"/>
          </a:p>
          <a:p>
            <a:pPr eaLnBrk="0" hangingPunct="0"/>
            <a:endParaRPr lang="th-TH" sz="2000" b="1" dirty="0"/>
          </a:p>
          <a:p>
            <a:pPr eaLnBrk="0" hangingPunct="0"/>
            <a:endParaRPr lang="th-TH" sz="2000" b="1" dirty="0"/>
          </a:p>
          <a:p>
            <a:pPr marL="0" indent="0" eaLnBrk="0" hangingPunct="0">
              <a:buNone/>
            </a:pPr>
            <a:r>
              <a:rPr lang="en-US" sz="2000" b="1" dirty="0"/>
              <a:t>First-Come-First-Serve</a:t>
            </a:r>
          </a:p>
        </p:txBody>
      </p:sp>
      <p:sp>
        <p:nvSpPr>
          <p:cNvPr id="4" name="Slide Number Placeholder 3">
            <a:extLst>
              <a:ext uri="{FF2B5EF4-FFF2-40B4-BE49-F238E27FC236}">
                <a16:creationId xmlns:a16="http://schemas.microsoft.com/office/drawing/2014/main" id="{7708E1E7-4318-2B4A-8DC4-C89E3F897A35}"/>
              </a:ext>
            </a:extLst>
          </p:cNvPr>
          <p:cNvSpPr>
            <a:spLocks noGrp="1"/>
          </p:cNvSpPr>
          <p:nvPr>
            <p:ph type="sldNum" sz="quarter" idx="12"/>
          </p:nvPr>
        </p:nvSpPr>
        <p:spPr/>
        <p:txBody>
          <a:bodyPr/>
          <a:lstStyle/>
          <a:p>
            <a:fld id="{A2EBCFBC-0745-914E-B0B1-4125AF1D8E59}" type="slidenum">
              <a:rPr lang="en-US" smtClean="0"/>
              <a:pPr/>
              <a:t>24</a:t>
            </a:fld>
            <a:endParaRPr lang="en-US" dirty="0"/>
          </a:p>
        </p:txBody>
      </p:sp>
      <p:sp>
        <p:nvSpPr>
          <p:cNvPr id="5" name="AutoShape 83">
            <a:extLst>
              <a:ext uri="{FF2B5EF4-FFF2-40B4-BE49-F238E27FC236}">
                <a16:creationId xmlns:a16="http://schemas.microsoft.com/office/drawing/2014/main" id="{D0FE6931-A097-6F46-B960-12F327B83B00}"/>
              </a:ext>
            </a:extLst>
          </p:cNvPr>
          <p:cNvSpPr>
            <a:spLocks noChangeArrowheads="1"/>
          </p:cNvSpPr>
          <p:nvPr/>
        </p:nvSpPr>
        <p:spPr bwMode="auto">
          <a:xfrm>
            <a:off x="6229041" y="2762878"/>
            <a:ext cx="790575" cy="428625"/>
          </a:xfrm>
          <a:prstGeom prst="triangle">
            <a:avLst>
              <a:gd name="adj" fmla="val 51204"/>
            </a:avLst>
          </a:prstGeom>
          <a:solidFill>
            <a:schemeClr val="accent1">
              <a:lumMod val="20000"/>
              <a:lumOff val="80000"/>
            </a:schemeClr>
          </a:solidFill>
          <a:ln w="9525">
            <a:solidFill>
              <a:schemeClr val="tx1"/>
            </a:solidFill>
            <a:miter lim="800000"/>
            <a:headEnd/>
            <a:tailEnd/>
          </a:ln>
        </p:spPr>
        <p:txBody>
          <a:bodyPr wrap="none" anchor="ctr"/>
          <a:lstStyle/>
          <a:p>
            <a:endParaRPr lang="en-US" sz="1350">
              <a:latin typeface="Univers LT 45 Light" panose="02000403030000020003" pitchFamily="2" charset="0"/>
            </a:endParaRPr>
          </a:p>
        </p:txBody>
      </p:sp>
      <p:sp>
        <p:nvSpPr>
          <p:cNvPr id="6" name="Rectangle 46">
            <a:extLst>
              <a:ext uri="{FF2B5EF4-FFF2-40B4-BE49-F238E27FC236}">
                <a16:creationId xmlns:a16="http://schemas.microsoft.com/office/drawing/2014/main" id="{E54B7D07-191F-B043-8495-5F38544C2B2E}"/>
              </a:ext>
            </a:extLst>
          </p:cNvPr>
          <p:cNvSpPr>
            <a:spLocks noChangeArrowheads="1"/>
          </p:cNvSpPr>
          <p:nvPr/>
        </p:nvSpPr>
        <p:spPr bwMode="auto">
          <a:xfrm>
            <a:off x="7514916" y="2762878"/>
            <a:ext cx="682228" cy="423528"/>
          </a:xfrm>
          <a:prstGeom prst="rect">
            <a:avLst/>
          </a:prstGeom>
          <a:solidFill>
            <a:schemeClr val="accent1">
              <a:lumMod val="20000"/>
              <a:lumOff val="80000"/>
            </a:schemeClr>
          </a:solidFill>
          <a:ln w="9525">
            <a:solidFill>
              <a:schemeClr val="tx1"/>
            </a:solidFill>
            <a:miter lim="800000"/>
            <a:headEnd/>
            <a:tailEnd/>
          </a:ln>
        </p:spPr>
        <p:txBody>
          <a:bodyPr wrap="none" anchor="ctr"/>
          <a:lstStyle/>
          <a:p>
            <a:endParaRPr lang="en-US" sz="1350">
              <a:latin typeface="Univers LT 45 Light" panose="02000403030000020003" pitchFamily="2" charset="0"/>
            </a:endParaRPr>
          </a:p>
        </p:txBody>
      </p:sp>
      <p:sp>
        <p:nvSpPr>
          <p:cNvPr id="7" name="Line 61">
            <a:extLst>
              <a:ext uri="{FF2B5EF4-FFF2-40B4-BE49-F238E27FC236}">
                <a16:creationId xmlns:a16="http://schemas.microsoft.com/office/drawing/2014/main" id="{4C6BC471-5883-F34A-BAB5-FC521B35E4AE}"/>
              </a:ext>
            </a:extLst>
          </p:cNvPr>
          <p:cNvSpPr>
            <a:spLocks noChangeShapeType="1"/>
          </p:cNvSpPr>
          <p:nvPr/>
        </p:nvSpPr>
        <p:spPr bwMode="auto">
          <a:xfrm>
            <a:off x="5749219" y="3023626"/>
            <a:ext cx="501254" cy="0"/>
          </a:xfrm>
          <a:prstGeom prst="line">
            <a:avLst/>
          </a:prstGeom>
          <a:noFill/>
          <a:ln w="9525">
            <a:solidFill>
              <a:schemeClr val="tx1"/>
            </a:solidFill>
            <a:round/>
            <a:headEnd/>
            <a:tailEnd type="triangle" w="med" len="med"/>
          </a:ln>
        </p:spPr>
        <p:txBody>
          <a:bodyPr wrap="none" anchor="ctr"/>
          <a:lstStyle/>
          <a:p>
            <a:endParaRPr lang="en-US" sz="1350">
              <a:latin typeface="Univers LT 45 Light" panose="02000403030000020003" pitchFamily="2" charset="0"/>
            </a:endParaRPr>
          </a:p>
        </p:txBody>
      </p:sp>
      <p:sp>
        <p:nvSpPr>
          <p:cNvPr id="8" name="Line 62">
            <a:extLst>
              <a:ext uri="{FF2B5EF4-FFF2-40B4-BE49-F238E27FC236}">
                <a16:creationId xmlns:a16="http://schemas.microsoft.com/office/drawing/2014/main" id="{27A725D9-2B7A-914B-9772-D901B9A8643C}"/>
              </a:ext>
            </a:extLst>
          </p:cNvPr>
          <p:cNvSpPr>
            <a:spLocks noChangeShapeType="1"/>
          </p:cNvSpPr>
          <p:nvPr/>
        </p:nvSpPr>
        <p:spPr bwMode="auto">
          <a:xfrm>
            <a:off x="8197144" y="3045056"/>
            <a:ext cx="501254" cy="0"/>
          </a:xfrm>
          <a:prstGeom prst="line">
            <a:avLst/>
          </a:prstGeom>
          <a:noFill/>
          <a:ln w="9525">
            <a:solidFill>
              <a:schemeClr val="tx1"/>
            </a:solidFill>
            <a:round/>
            <a:headEnd/>
            <a:tailEnd type="triangle" w="med" len="med"/>
          </a:ln>
        </p:spPr>
        <p:txBody>
          <a:bodyPr wrap="none" anchor="ctr"/>
          <a:lstStyle/>
          <a:p>
            <a:endParaRPr lang="en-US" sz="1350">
              <a:latin typeface="Univers LT 45 Light" panose="02000403030000020003" pitchFamily="2" charset="0"/>
            </a:endParaRPr>
          </a:p>
        </p:txBody>
      </p:sp>
      <p:sp>
        <p:nvSpPr>
          <p:cNvPr id="9" name="Text Box 64">
            <a:extLst>
              <a:ext uri="{FF2B5EF4-FFF2-40B4-BE49-F238E27FC236}">
                <a16:creationId xmlns:a16="http://schemas.microsoft.com/office/drawing/2014/main" id="{4645FAE0-5AE9-E942-B0E2-7C2813291236}"/>
              </a:ext>
            </a:extLst>
          </p:cNvPr>
          <p:cNvSpPr txBox="1">
            <a:spLocks noChangeArrowheads="1"/>
          </p:cNvSpPr>
          <p:nvPr/>
        </p:nvSpPr>
        <p:spPr bwMode="auto">
          <a:xfrm>
            <a:off x="7467291" y="3218887"/>
            <a:ext cx="912173" cy="300082"/>
          </a:xfrm>
          <a:prstGeom prst="rect">
            <a:avLst/>
          </a:prstGeom>
          <a:noFill/>
          <a:ln w="9525">
            <a:noFill/>
            <a:miter lim="800000"/>
            <a:headEnd/>
            <a:tailEnd/>
          </a:ln>
        </p:spPr>
        <p:txBody>
          <a:bodyPr wrap="none">
            <a:spAutoFit/>
          </a:bodyPr>
          <a:lstStyle/>
          <a:p>
            <a:pPr eaLnBrk="0" hangingPunct="0"/>
            <a:r>
              <a:rPr lang="en-US" sz="1350" dirty="0">
                <a:latin typeface="Univers LT 45 Light" panose="02000403030000020003" pitchFamily="2" charset="0"/>
              </a:rPr>
              <a:t>Resource</a:t>
            </a:r>
          </a:p>
        </p:txBody>
      </p:sp>
      <p:sp>
        <p:nvSpPr>
          <p:cNvPr id="10" name="Text Box 65">
            <a:extLst>
              <a:ext uri="{FF2B5EF4-FFF2-40B4-BE49-F238E27FC236}">
                <a16:creationId xmlns:a16="http://schemas.microsoft.com/office/drawing/2014/main" id="{A4444C0B-1153-9948-9D5E-4E00B3FF7AF7}"/>
              </a:ext>
            </a:extLst>
          </p:cNvPr>
          <p:cNvSpPr txBox="1">
            <a:spLocks noChangeArrowheads="1"/>
          </p:cNvSpPr>
          <p:nvPr/>
        </p:nvSpPr>
        <p:spPr bwMode="auto">
          <a:xfrm>
            <a:off x="6186170" y="3220170"/>
            <a:ext cx="906017" cy="300082"/>
          </a:xfrm>
          <a:prstGeom prst="rect">
            <a:avLst/>
          </a:prstGeom>
          <a:noFill/>
          <a:ln w="9525">
            <a:noFill/>
            <a:miter lim="800000"/>
            <a:headEnd/>
            <a:tailEnd/>
          </a:ln>
        </p:spPr>
        <p:txBody>
          <a:bodyPr wrap="none">
            <a:spAutoFit/>
          </a:bodyPr>
          <a:lstStyle/>
          <a:p>
            <a:pPr eaLnBrk="0" hangingPunct="0"/>
            <a:r>
              <a:rPr lang="en-US" sz="1350" dirty="0">
                <a:latin typeface="Univers LT 45 Light" panose="02000403030000020003" pitchFamily="2" charset="0"/>
              </a:rPr>
              <a:t>Inventory</a:t>
            </a:r>
          </a:p>
        </p:txBody>
      </p:sp>
      <p:sp>
        <p:nvSpPr>
          <p:cNvPr id="11" name="Line 61">
            <a:extLst>
              <a:ext uri="{FF2B5EF4-FFF2-40B4-BE49-F238E27FC236}">
                <a16:creationId xmlns:a16="http://schemas.microsoft.com/office/drawing/2014/main" id="{4BA9E787-AD82-2B41-AB3B-DDDB7DE2CBC9}"/>
              </a:ext>
            </a:extLst>
          </p:cNvPr>
          <p:cNvSpPr>
            <a:spLocks noChangeShapeType="1"/>
          </p:cNvSpPr>
          <p:nvPr/>
        </p:nvSpPr>
        <p:spPr bwMode="auto">
          <a:xfrm>
            <a:off x="4562166" y="3051010"/>
            <a:ext cx="501254" cy="0"/>
          </a:xfrm>
          <a:prstGeom prst="line">
            <a:avLst/>
          </a:prstGeom>
          <a:noFill/>
          <a:ln w="9525">
            <a:solidFill>
              <a:schemeClr val="tx1"/>
            </a:solidFill>
            <a:round/>
            <a:headEnd/>
            <a:tailEnd type="triangle" w="med" len="med"/>
          </a:ln>
        </p:spPr>
        <p:txBody>
          <a:bodyPr wrap="none" anchor="ctr"/>
          <a:lstStyle/>
          <a:p>
            <a:endParaRPr lang="en-US" sz="1350">
              <a:latin typeface="Univers LT 45 Light" panose="02000403030000020003" pitchFamily="2" charset="0"/>
            </a:endParaRPr>
          </a:p>
        </p:txBody>
      </p:sp>
      <p:sp>
        <p:nvSpPr>
          <p:cNvPr id="12" name="Text Box 65">
            <a:extLst>
              <a:ext uri="{FF2B5EF4-FFF2-40B4-BE49-F238E27FC236}">
                <a16:creationId xmlns:a16="http://schemas.microsoft.com/office/drawing/2014/main" id="{C4577090-D017-8941-95F1-73F53DCF103D}"/>
              </a:ext>
            </a:extLst>
          </p:cNvPr>
          <p:cNvSpPr txBox="1">
            <a:spLocks noChangeArrowheads="1"/>
          </p:cNvSpPr>
          <p:nvPr/>
        </p:nvSpPr>
        <p:spPr bwMode="auto">
          <a:xfrm>
            <a:off x="4971426" y="3225679"/>
            <a:ext cx="1103111" cy="300082"/>
          </a:xfrm>
          <a:prstGeom prst="rect">
            <a:avLst/>
          </a:prstGeom>
          <a:noFill/>
          <a:ln w="9525">
            <a:noFill/>
            <a:miter lim="800000"/>
            <a:headEnd/>
            <a:tailEnd/>
          </a:ln>
        </p:spPr>
        <p:txBody>
          <a:bodyPr wrap="square">
            <a:spAutoFit/>
          </a:bodyPr>
          <a:lstStyle/>
          <a:p>
            <a:pPr eaLnBrk="0" hangingPunct="0"/>
            <a:r>
              <a:rPr lang="en-US" sz="1350" dirty="0">
                <a:latin typeface="Univers LT 45 Light" panose="02000403030000020003" pitchFamily="2" charset="0"/>
              </a:rPr>
              <a:t>Triage Step</a:t>
            </a:r>
          </a:p>
        </p:txBody>
      </p:sp>
      <p:sp>
        <p:nvSpPr>
          <p:cNvPr id="13" name="Line 62">
            <a:extLst>
              <a:ext uri="{FF2B5EF4-FFF2-40B4-BE49-F238E27FC236}">
                <a16:creationId xmlns:a16="http://schemas.microsoft.com/office/drawing/2014/main" id="{9BD452D0-64DC-AD4A-8A8E-A8154809760E}"/>
              </a:ext>
            </a:extLst>
          </p:cNvPr>
          <p:cNvSpPr>
            <a:spLocks noChangeShapeType="1"/>
          </p:cNvSpPr>
          <p:nvPr/>
        </p:nvSpPr>
        <p:spPr bwMode="auto">
          <a:xfrm>
            <a:off x="6966037" y="3029242"/>
            <a:ext cx="501254" cy="0"/>
          </a:xfrm>
          <a:prstGeom prst="line">
            <a:avLst/>
          </a:prstGeom>
          <a:noFill/>
          <a:ln w="9525">
            <a:solidFill>
              <a:schemeClr val="tx1"/>
            </a:solidFill>
            <a:round/>
            <a:headEnd/>
            <a:tailEnd type="triangle" w="med" len="med"/>
          </a:ln>
        </p:spPr>
        <p:txBody>
          <a:bodyPr wrap="none" anchor="ctr"/>
          <a:lstStyle/>
          <a:p>
            <a:endParaRPr lang="en-US" sz="1350">
              <a:latin typeface="Univers LT 45 Light" panose="02000403030000020003" pitchFamily="2" charset="0"/>
            </a:endParaRPr>
          </a:p>
        </p:txBody>
      </p:sp>
      <p:sp>
        <p:nvSpPr>
          <p:cNvPr id="14" name="Rectangle 46">
            <a:extLst>
              <a:ext uri="{FF2B5EF4-FFF2-40B4-BE49-F238E27FC236}">
                <a16:creationId xmlns:a16="http://schemas.microsoft.com/office/drawing/2014/main" id="{8880B3EF-CAF7-C846-ABE7-5E7A61CC0E8A}"/>
              </a:ext>
            </a:extLst>
          </p:cNvPr>
          <p:cNvSpPr>
            <a:spLocks noChangeArrowheads="1"/>
          </p:cNvSpPr>
          <p:nvPr/>
        </p:nvSpPr>
        <p:spPr bwMode="auto">
          <a:xfrm>
            <a:off x="5089719" y="2775327"/>
            <a:ext cx="682228" cy="423528"/>
          </a:xfrm>
          <a:prstGeom prst="rect">
            <a:avLst/>
          </a:prstGeom>
          <a:solidFill>
            <a:schemeClr val="accent1">
              <a:lumMod val="20000"/>
              <a:lumOff val="80000"/>
            </a:schemeClr>
          </a:solidFill>
          <a:ln w="9525">
            <a:solidFill>
              <a:schemeClr val="tx1"/>
            </a:solidFill>
            <a:miter lim="800000"/>
            <a:headEnd/>
            <a:tailEnd/>
          </a:ln>
        </p:spPr>
        <p:txBody>
          <a:bodyPr wrap="none" anchor="ctr"/>
          <a:lstStyle/>
          <a:p>
            <a:endParaRPr lang="en-US" sz="1350">
              <a:latin typeface="Univers LT 45 Light" panose="02000403030000020003" pitchFamily="2" charset="0"/>
            </a:endParaRPr>
          </a:p>
        </p:txBody>
      </p:sp>
      <p:sp>
        <p:nvSpPr>
          <p:cNvPr id="17" name="Text Box 33">
            <a:extLst>
              <a:ext uri="{FF2B5EF4-FFF2-40B4-BE49-F238E27FC236}">
                <a16:creationId xmlns:a16="http://schemas.microsoft.com/office/drawing/2014/main" id="{12E76B81-9A52-5A48-B282-CD34E580BB4B}"/>
              </a:ext>
            </a:extLst>
          </p:cNvPr>
          <p:cNvSpPr txBox="1">
            <a:spLocks noChangeArrowheads="1"/>
          </p:cNvSpPr>
          <p:nvPr/>
        </p:nvSpPr>
        <p:spPr bwMode="auto">
          <a:xfrm>
            <a:off x="6830140" y="3844418"/>
            <a:ext cx="2051780" cy="1815882"/>
          </a:xfrm>
          <a:prstGeom prst="rect">
            <a:avLst/>
          </a:prstGeom>
          <a:solidFill>
            <a:schemeClr val="bg1">
              <a:lumMod val="95000"/>
            </a:schemeClr>
          </a:solidFill>
          <a:ln w="9525">
            <a:noFill/>
            <a:miter lim="800000"/>
            <a:headEnd/>
            <a:tailEnd/>
          </a:ln>
        </p:spPr>
        <p:txBody>
          <a:bodyPr wrap="none">
            <a:spAutoFit/>
          </a:bodyPr>
          <a:lstStyle/>
          <a:p>
            <a:r>
              <a:rPr lang="en-US" sz="1400" b="1" dirty="0">
                <a:latin typeface="Univers LT 45 Light" panose="02000403030000020003" pitchFamily="2" charset="0"/>
              </a:rPr>
              <a:t>Order of the sign-ups</a:t>
            </a:r>
            <a:r>
              <a:rPr lang="en-US" sz="1400" dirty="0">
                <a:latin typeface="Univers LT 45 Light" panose="02000403030000020003" pitchFamily="2" charset="0"/>
              </a:rPr>
              <a:t>:</a:t>
            </a:r>
          </a:p>
          <a:p>
            <a:r>
              <a:rPr lang="en-US" sz="1400" dirty="0">
                <a:latin typeface="Univers LT 45 Light" panose="02000403030000020003" pitchFamily="2" charset="0"/>
              </a:rPr>
              <a:t>A -&gt; B -&gt; C -&gt; D</a:t>
            </a:r>
          </a:p>
          <a:p>
            <a:endParaRPr lang="en-US" sz="1400" dirty="0">
              <a:latin typeface="Univers LT 45 Light" panose="02000403030000020003" pitchFamily="2" charset="0"/>
            </a:endParaRPr>
          </a:p>
          <a:p>
            <a:r>
              <a:rPr lang="en-US" sz="1400" b="1" dirty="0">
                <a:latin typeface="Univers LT 45 Light" panose="02000403030000020003" pitchFamily="2" charset="0"/>
              </a:rPr>
              <a:t>Service times:</a:t>
            </a:r>
          </a:p>
          <a:p>
            <a:r>
              <a:rPr lang="en-US" sz="1400" dirty="0">
                <a:latin typeface="Univers LT 45 Light" panose="02000403030000020003" pitchFamily="2" charset="0"/>
              </a:rPr>
              <a:t>A: 9 minutes</a:t>
            </a:r>
            <a:br>
              <a:rPr lang="en-US" sz="1400" dirty="0">
                <a:latin typeface="Univers LT 45 Light" panose="02000403030000020003" pitchFamily="2" charset="0"/>
              </a:rPr>
            </a:br>
            <a:r>
              <a:rPr lang="en-US" sz="1400" dirty="0">
                <a:latin typeface="Univers LT 45 Light" panose="02000403030000020003" pitchFamily="2" charset="0"/>
              </a:rPr>
              <a:t>B: 10 minutes</a:t>
            </a:r>
            <a:br>
              <a:rPr lang="en-US" sz="1400" dirty="0">
                <a:latin typeface="Univers LT 45 Light" panose="02000403030000020003" pitchFamily="2" charset="0"/>
              </a:rPr>
            </a:br>
            <a:r>
              <a:rPr lang="en-US" sz="1400" dirty="0">
                <a:latin typeface="Univers LT 45 Light" panose="02000403030000020003" pitchFamily="2" charset="0"/>
              </a:rPr>
              <a:t>C: 4 minutes</a:t>
            </a:r>
            <a:br>
              <a:rPr lang="en-US" sz="1400" dirty="0">
                <a:latin typeface="Univers LT 45 Light" panose="02000403030000020003" pitchFamily="2" charset="0"/>
              </a:rPr>
            </a:br>
            <a:r>
              <a:rPr lang="en-US" sz="1400" dirty="0">
                <a:latin typeface="Univers LT 45 Light" panose="02000403030000020003" pitchFamily="2" charset="0"/>
              </a:rPr>
              <a:t>D: 8 minutes</a:t>
            </a:r>
          </a:p>
        </p:txBody>
      </p:sp>
      <p:sp>
        <p:nvSpPr>
          <p:cNvPr id="79" name="Line 61">
            <a:extLst>
              <a:ext uri="{FF2B5EF4-FFF2-40B4-BE49-F238E27FC236}">
                <a16:creationId xmlns:a16="http://schemas.microsoft.com/office/drawing/2014/main" id="{9E21BF5E-04D6-4247-9A48-22713C3EC566}"/>
              </a:ext>
            </a:extLst>
          </p:cNvPr>
          <p:cNvSpPr>
            <a:spLocks noChangeShapeType="1"/>
          </p:cNvSpPr>
          <p:nvPr/>
        </p:nvSpPr>
        <p:spPr bwMode="auto">
          <a:xfrm>
            <a:off x="2765225" y="6258551"/>
            <a:ext cx="3287400" cy="0"/>
          </a:xfrm>
          <a:prstGeom prst="line">
            <a:avLst/>
          </a:prstGeom>
          <a:noFill/>
          <a:ln w="9525">
            <a:solidFill>
              <a:schemeClr val="tx1"/>
            </a:solidFill>
            <a:round/>
            <a:headEnd type="triangle"/>
            <a:tailEnd type="triangle" w="med" len="med"/>
          </a:ln>
        </p:spPr>
        <p:txBody>
          <a:bodyPr wrap="none" anchor="ctr"/>
          <a:lstStyle/>
          <a:p>
            <a:endParaRPr lang="en-US" sz="1350" dirty="0">
              <a:latin typeface="Univers LT 45 Light" panose="02000403030000020003" pitchFamily="2" charset="0"/>
            </a:endParaRPr>
          </a:p>
        </p:txBody>
      </p:sp>
      <p:sp>
        <p:nvSpPr>
          <p:cNvPr id="80" name="Text Box 146">
            <a:extLst>
              <a:ext uri="{FF2B5EF4-FFF2-40B4-BE49-F238E27FC236}">
                <a16:creationId xmlns:a16="http://schemas.microsoft.com/office/drawing/2014/main" id="{061277FA-BFA3-FC4E-83B0-8B29760153C4}"/>
              </a:ext>
            </a:extLst>
          </p:cNvPr>
          <p:cNvSpPr txBox="1">
            <a:spLocks noChangeArrowheads="1"/>
          </p:cNvSpPr>
          <p:nvPr/>
        </p:nvSpPr>
        <p:spPr bwMode="auto">
          <a:xfrm>
            <a:off x="2625267" y="6324065"/>
            <a:ext cx="3513873" cy="300082"/>
          </a:xfrm>
          <a:prstGeom prst="rect">
            <a:avLst/>
          </a:prstGeom>
          <a:noFill/>
          <a:ln w="9525">
            <a:noFill/>
            <a:miter lim="800000"/>
            <a:headEnd/>
            <a:tailEnd/>
          </a:ln>
        </p:spPr>
        <p:txBody>
          <a:bodyPr wrap="square">
            <a:spAutoFit/>
          </a:bodyPr>
          <a:lstStyle/>
          <a:p>
            <a:pPr eaLnBrk="0" hangingPunct="0"/>
            <a:r>
              <a:rPr lang="en-US" sz="1350" dirty="0">
                <a:latin typeface="Univers LT 45 Light" panose="02000403030000020003" pitchFamily="2" charset="0"/>
              </a:rPr>
              <a:t>Time to complete: 9+10+4+8 = 31 minutes</a:t>
            </a:r>
          </a:p>
        </p:txBody>
      </p:sp>
      <p:sp>
        <p:nvSpPr>
          <p:cNvPr id="81" name="Text Box 146">
            <a:extLst>
              <a:ext uri="{FF2B5EF4-FFF2-40B4-BE49-F238E27FC236}">
                <a16:creationId xmlns:a16="http://schemas.microsoft.com/office/drawing/2014/main" id="{54E59354-6A6A-F842-8D4B-B17BAEF5FA3D}"/>
              </a:ext>
            </a:extLst>
          </p:cNvPr>
          <p:cNvSpPr txBox="1">
            <a:spLocks noChangeArrowheads="1"/>
          </p:cNvSpPr>
          <p:nvPr/>
        </p:nvSpPr>
        <p:spPr bwMode="auto">
          <a:xfrm>
            <a:off x="4242998" y="4197774"/>
            <a:ext cx="1810803" cy="553998"/>
          </a:xfrm>
          <a:prstGeom prst="rect">
            <a:avLst/>
          </a:prstGeom>
          <a:noFill/>
          <a:ln w="9525">
            <a:noFill/>
            <a:miter lim="800000"/>
            <a:headEnd/>
            <a:tailEnd/>
          </a:ln>
        </p:spPr>
        <p:txBody>
          <a:bodyPr wrap="square">
            <a:spAutoFit/>
          </a:bodyPr>
          <a:lstStyle/>
          <a:p>
            <a:pPr eaLnBrk="0" hangingPunct="0"/>
            <a:r>
              <a:rPr lang="en-US" sz="1500" dirty="0">
                <a:latin typeface="Univers LT 45 Light" panose="02000403030000020003" pitchFamily="2" charset="0"/>
              </a:rPr>
              <a:t>Total wait time: 9+19+23 = 51 min</a:t>
            </a:r>
          </a:p>
        </p:txBody>
      </p:sp>
      <p:grpSp>
        <p:nvGrpSpPr>
          <p:cNvPr id="82" name="Group 35">
            <a:extLst>
              <a:ext uri="{FF2B5EF4-FFF2-40B4-BE49-F238E27FC236}">
                <a16:creationId xmlns:a16="http://schemas.microsoft.com/office/drawing/2014/main" id="{C0C408F3-A470-0C4D-A8B0-B1A08E07CAFA}"/>
              </a:ext>
            </a:extLst>
          </p:cNvPr>
          <p:cNvGrpSpPr>
            <a:grpSpLocks/>
          </p:cNvGrpSpPr>
          <p:nvPr/>
        </p:nvGrpSpPr>
        <p:grpSpPr bwMode="auto">
          <a:xfrm>
            <a:off x="5172385" y="5620415"/>
            <a:ext cx="828675" cy="431800"/>
            <a:chOff x="432" y="1671"/>
            <a:chExt cx="384" cy="153"/>
          </a:xfrm>
          <a:solidFill>
            <a:schemeClr val="bg1">
              <a:lumMod val="95000"/>
            </a:schemeClr>
          </a:solidFill>
        </p:grpSpPr>
        <p:sp>
          <p:nvSpPr>
            <p:cNvPr id="83" name="Rectangle 36">
              <a:extLst>
                <a:ext uri="{FF2B5EF4-FFF2-40B4-BE49-F238E27FC236}">
                  <a16:creationId xmlns:a16="http://schemas.microsoft.com/office/drawing/2014/main" id="{AB2ABA0D-23EB-F443-8BFC-A47188DC1293}"/>
                </a:ext>
              </a:extLst>
            </p:cNvPr>
            <p:cNvSpPr>
              <a:spLocks noChangeArrowheads="1"/>
            </p:cNvSpPr>
            <p:nvPr/>
          </p:nvSpPr>
          <p:spPr bwMode="auto">
            <a:xfrm>
              <a:off x="43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4" name="Rectangle 37">
              <a:extLst>
                <a:ext uri="{FF2B5EF4-FFF2-40B4-BE49-F238E27FC236}">
                  <a16:creationId xmlns:a16="http://schemas.microsoft.com/office/drawing/2014/main" id="{9C69E10D-AC0B-7342-8793-FF54579713EC}"/>
                </a:ext>
              </a:extLst>
            </p:cNvPr>
            <p:cNvSpPr>
              <a:spLocks noChangeArrowheads="1"/>
            </p:cNvSpPr>
            <p:nvPr/>
          </p:nvSpPr>
          <p:spPr bwMode="auto">
            <a:xfrm>
              <a:off x="48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5" name="Rectangle 38">
              <a:extLst>
                <a:ext uri="{FF2B5EF4-FFF2-40B4-BE49-F238E27FC236}">
                  <a16:creationId xmlns:a16="http://schemas.microsoft.com/office/drawing/2014/main" id="{DD8B455F-B0D0-0C41-89E8-E5165ABE0C8C}"/>
                </a:ext>
              </a:extLst>
            </p:cNvPr>
            <p:cNvSpPr>
              <a:spLocks noChangeArrowheads="1"/>
            </p:cNvSpPr>
            <p:nvPr/>
          </p:nvSpPr>
          <p:spPr bwMode="auto">
            <a:xfrm>
              <a:off x="52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6" name="Rectangle 39">
              <a:extLst>
                <a:ext uri="{FF2B5EF4-FFF2-40B4-BE49-F238E27FC236}">
                  <a16:creationId xmlns:a16="http://schemas.microsoft.com/office/drawing/2014/main" id="{2A6D9751-7243-6F47-AE75-EC1E13E4A0DA}"/>
                </a:ext>
              </a:extLst>
            </p:cNvPr>
            <p:cNvSpPr>
              <a:spLocks noChangeArrowheads="1"/>
            </p:cNvSpPr>
            <p:nvPr/>
          </p:nvSpPr>
          <p:spPr bwMode="auto">
            <a:xfrm>
              <a:off x="576"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7" name="Rectangle 40">
              <a:extLst>
                <a:ext uri="{FF2B5EF4-FFF2-40B4-BE49-F238E27FC236}">
                  <a16:creationId xmlns:a16="http://schemas.microsoft.com/office/drawing/2014/main" id="{A4D54A47-D356-634D-B6D2-A95AA83903DD}"/>
                </a:ext>
              </a:extLst>
            </p:cNvPr>
            <p:cNvSpPr>
              <a:spLocks noChangeArrowheads="1"/>
            </p:cNvSpPr>
            <p:nvPr/>
          </p:nvSpPr>
          <p:spPr bwMode="auto">
            <a:xfrm>
              <a:off x="624"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8" name="Rectangle 41">
              <a:extLst>
                <a:ext uri="{FF2B5EF4-FFF2-40B4-BE49-F238E27FC236}">
                  <a16:creationId xmlns:a16="http://schemas.microsoft.com/office/drawing/2014/main" id="{DE7BE5BA-1F81-0C4D-B3DE-0395C8649ECF}"/>
                </a:ext>
              </a:extLst>
            </p:cNvPr>
            <p:cNvSpPr>
              <a:spLocks noChangeArrowheads="1"/>
            </p:cNvSpPr>
            <p:nvPr/>
          </p:nvSpPr>
          <p:spPr bwMode="auto">
            <a:xfrm>
              <a:off x="67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9" name="Rectangle 42">
              <a:extLst>
                <a:ext uri="{FF2B5EF4-FFF2-40B4-BE49-F238E27FC236}">
                  <a16:creationId xmlns:a16="http://schemas.microsoft.com/office/drawing/2014/main" id="{54F300B2-9E6E-A146-87A8-566AB4B04CEA}"/>
                </a:ext>
              </a:extLst>
            </p:cNvPr>
            <p:cNvSpPr>
              <a:spLocks noChangeArrowheads="1"/>
            </p:cNvSpPr>
            <p:nvPr/>
          </p:nvSpPr>
          <p:spPr bwMode="auto">
            <a:xfrm>
              <a:off x="72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0" name="Rectangle 43">
              <a:extLst>
                <a:ext uri="{FF2B5EF4-FFF2-40B4-BE49-F238E27FC236}">
                  <a16:creationId xmlns:a16="http://schemas.microsoft.com/office/drawing/2014/main" id="{E1C1AD22-1B4A-1A4E-BB33-99D174242AED}"/>
                </a:ext>
              </a:extLst>
            </p:cNvPr>
            <p:cNvSpPr>
              <a:spLocks noChangeArrowheads="1"/>
            </p:cNvSpPr>
            <p:nvPr/>
          </p:nvSpPr>
          <p:spPr bwMode="auto">
            <a:xfrm>
              <a:off x="76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1" name="Text Box 44">
              <a:extLst>
                <a:ext uri="{FF2B5EF4-FFF2-40B4-BE49-F238E27FC236}">
                  <a16:creationId xmlns:a16="http://schemas.microsoft.com/office/drawing/2014/main" id="{4E3F0A31-3BF0-F54E-A5BC-E409DF7111B3}"/>
                </a:ext>
              </a:extLst>
            </p:cNvPr>
            <p:cNvSpPr txBox="1">
              <a:spLocks noChangeArrowheads="1"/>
            </p:cNvSpPr>
            <p:nvPr/>
          </p:nvSpPr>
          <p:spPr bwMode="auto">
            <a:xfrm>
              <a:off x="528" y="1671"/>
              <a:ext cx="137"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D</a:t>
              </a:r>
            </a:p>
          </p:txBody>
        </p:sp>
      </p:grpSp>
      <p:sp>
        <p:nvSpPr>
          <p:cNvPr id="92" name="Rectangle 45">
            <a:extLst>
              <a:ext uri="{FF2B5EF4-FFF2-40B4-BE49-F238E27FC236}">
                <a16:creationId xmlns:a16="http://schemas.microsoft.com/office/drawing/2014/main" id="{811C1072-4E7D-D240-B156-ACDFF5A4E532}"/>
              </a:ext>
            </a:extLst>
          </p:cNvPr>
          <p:cNvSpPr>
            <a:spLocks noChangeArrowheads="1"/>
          </p:cNvSpPr>
          <p:nvPr/>
        </p:nvSpPr>
        <p:spPr bwMode="auto">
          <a:xfrm>
            <a:off x="5172385" y="5645815"/>
            <a:ext cx="828675"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93" name="Rectangle 46">
            <a:extLst>
              <a:ext uri="{FF2B5EF4-FFF2-40B4-BE49-F238E27FC236}">
                <a16:creationId xmlns:a16="http://schemas.microsoft.com/office/drawing/2014/main" id="{8829EECB-7BD3-9647-A206-819CBFB77562}"/>
              </a:ext>
            </a:extLst>
          </p:cNvPr>
          <p:cNvSpPr>
            <a:spLocks noChangeArrowheads="1"/>
          </p:cNvSpPr>
          <p:nvPr/>
        </p:nvSpPr>
        <p:spPr bwMode="auto">
          <a:xfrm>
            <a:off x="2789547" y="4834602"/>
            <a:ext cx="931863" cy="1217613"/>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94" name="Rectangle 47">
            <a:extLst>
              <a:ext uri="{FF2B5EF4-FFF2-40B4-BE49-F238E27FC236}">
                <a16:creationId xmlns:a16="http://schemas.microsoft.com/office/drawing/2014/main" id="{61B542DE-87C5-604E-B6BC-0D9B75B0B167}"/>
              </a:ext>
            </a:extLst>
          </p:cNvPr>
          <p:cNvSpPr>
            <a:spLocks noChangeArrowheads="1"/>
          </p:cNvSpPr>
          <p:nvPr/>
        </p:nvSpPr>
        <p:spPr bwMode="auto">
          <a:xfrm>
            <a:off x="3721410" y="5239415"/>
            <a:ext cx="1036637" cy="8128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95" name="Rectangle 48">
            <a:extLst>
              <a:ext uri="{FF2B5EF4-FFF2-40B4-BE49-F238E27FC236}">
                <a16:creationId xmlns:a16="http://schemas.microsoft.com/office/drawing/2014/main" id="{B763D70E-4A7C-D946-9E29-142B613742A4}"/>
              </a:ext>
            </a:extLst>
          </p:cNvPr>
          <p:cNvSpPr>
            <a:spLocks noChangeArrowheads="1"/>
          </p:cNvSpPr>
          <p:nvPr/>
        </p:nvSpPr>
        <p:spPr bwMode="auto">
          <a:xfrm>
            <a:off x="4758047" y="5645815"/>
            <a:ext cx="414338" cy="4064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grpSp>
        <p:nvGrpSpPr>
          <p:cNvPr id="96" name="Group 49">
            <a:extLst>
              <a:ext uri="{FF2B5EF4-FFF2-40B4-BE49-F238E27FC236}">
                <a16:creationId xmlns:a16="http://schemas.microsoft.com/office/drawing/2014/main" id="{F131C864-A77E-844C-ABDB-61B52F60D8FF}"/>
              </a:ext>
            </a:extLst>
          </p:cNvPr>
          <p:cNvGrpSpPr>
            <a:grpSpLocks/>
          </p:cNvGrpSpPr>
          <p:nvPr/>
        </p:nvGrpSpPr>
        <p:grpSpPr bwMode="auto">
          <a:xfrm>
            <a:off x="2789547" y="4402802"/>
            <a:ext cx="931863" cy="431800"/>
            <a:chOff x="432" y="951"/>
            <a:chExt cx="432" cy="153"/>
          </a:xfrm>
          <a:solidFill>
            <a:schemeClr val="bg1">
              <a:lumMod val="95000"/>
            </a:schemeClr>
          </a:solidFill>
        </p:grpSpPr>
        <p:sp>
          <p:nvSpPr>
            <p:cNvPr id="97" name="Rectangle 50">
              <a:extLst>
                <a:ext uri="{FF2B5EF4-FFF2-40B4-BE49-F238E27FC236}">
                  <a16:creationId xmlns:a16="http://schemas.microsoft.com/office/drawing/2014/main" id="{891DD69C-E809-6945-BCCB-AC5D70C0F744}"/>
                </a:ext>
              </a:extLst>
            </p:cNvPr>
            <p:cNvSpPr>
              <a:spLocks noChangeArrowheads="1"/>
            </p:cNvSpPr>
            <p:nvPr/>
          </p:nvSpPr>
          <p:spPr bwMode="auto">
            <a:xfrm>
              <a:off x="43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8" name="Rectangle 51">
              <a:extLst>
                <a:ext uri="{FF2B5EF4-FFF2-40B4-BE49-F238E27FC236}">
                  <a16:creationId xmlns:a16="http://schemas.microsoft.com/office/drawing/2014/main" id="{82C6ECE9-A0B2-974A-8CB9-67AA95BFC538}"/>
                </a:ext>
              </a:extLst>
            </p:cNvPr>
            <p:cNvSpPr>
              <a:spLocks noChangeArrowheads="1"/>
            </p:cNvSpPr>
            <p:nvPr/>
          </p:nvSpPr>
          <p:spPr bwMode="auto">
            <a:xfrm>
              <a:off x="48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9" name="Rectangle 52">
              <a:extLst>
                <a:ext uri="{FF2B5EF4-FFF2-40B4-BE49-F238E27FC236}">
                  <a16:creationId xmlns:a16="http://schemas.microsoft.com/office/drawing/2014/main" id="{F8DC29CE-AEA5-3940-B4AF-3368DB6BB216}"/>
                </a:ext>
              </a:extLst>
            </p:cNvPr>
            <p:cNvSpPr>
              <a:spLocks noChangeArrowheads="1"/>
            </p:cNvSpPr>
            <p:nvPr/>
          </p:nvSpPr>
          <p:spPr bwMode="auto">
            <a:xfrm>
              <a:off x="52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0" name="Rectangle 53">
              <a:extLst>
                <a:ext uri="{FF2B5EF4-FFF2-40B4-BE49-F238E27FC236}">
                  <a16:creationId xmlns:a16="http://schemas.microsoft.com/office/drawing/2014/main" id="{A0DC34D0-DF89-2F4D-AD57-9734C334FA69}"/>
                </a:ext>
              </a:extLst>
            </p:cNvPr>
            <p:cNvSpPr>
              <a:spLocks noChangeArrowheads="1"/>
            </p:cNvSpPr>
            <p:nvPr/>
          </p:nvSpPr>
          <p:spPr bwMode="auto">
            <a:xfrm>
              <a:off x="57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1" name="Rectangle 54">
              <a:extLst>
                <a:ext uri="{FF2B5EF4-FFF2-40B4-BE49-F238E27FC236}">
                  <a16:creationId xmlns:a16="http://schemas.microsoft.com/office/drawing/2014/main" id="{A0BA0C2D-C28C-5B44-8BBB-3369E37855EE}"/>
                </a:ext>
              </a:extLst>
            </p:cNvPr>
            <p:cNvSpPr>
              <a:spLocks noChangeArrowheads="1"/>
            </p:cNvSpPr>
            <p:nvPr/>
          </p:nvSpPr>
          <p:spPr bwMode="auto">
            <a:xfrm>
              <a:off x="624"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2" name="Rectangle 55">
              <a:extLst>
                <a:ext uri="{FF2B5EF4-FFF2-40B4-BE49-F238E27FC236}">
                  <a16:creationId xmlns:a16="http://schemas.microsoft.com/office/drawing/2014/main" id="{9C3A47FF-7C41-9C49-A8CB-065515739DCD}"/>
                </a:ext>
              </a:extLst>
            </p:cNvPr>
            <p:cNvSpPr>
              <a:spLocks noChangeArrowheads="1"/>
            </p:cNvSpPr>
            <p:nvPr/>
          </p:nvSpPr>
          <p:spPr bwMode="auto">
            <a:xfrm>
              <a:off x="67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3" name="Rectangle 56">
              <a:extLst>
                <a:ext uri="{FF2B5EF4-FFF2-40B4-BE49-F238E27FC236}">
                  <a16:creationId xmlns:a16="http://schemas.microsoft.com/office/drawing/2014/main" id="{856E2558-E2F1-5049-A400-F4EF2827E2E5}"/>
                </a:ext>
              </a:extLst>
            </p:cNvPr>
            <p:cNvSpPr>
              <a:spLocks noChangeArrowheads="1"/>
            </p:cNvSpPr>
            <p:nvPr/>
          </p:nvSpPr>
          <p:spPr bwMode="auto">
            <a:xfrm>
              <a:off x="72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4" name="Rectangle 57">
              <a:extLst>
                <a:ext uri="{FF2B5EF4-FFF2-40B4-BE49-F238E27FC236}">
                  <a16:creationId xmlns:a16="http://schemas.microsoft.com/office/drawing/2014/main" id="{7886757B-A43D-C54A-ADCF-557F813CD545}"/>
                </a:ext>
              </a:extLst>
            </p:cNvPr>
            <p:cNvSpPr>
              <a:spLocks noChangeArrowheads="1"/>
            </p:cNvSpPr>
            <p:nvPr/>
          </p:nvSpPr>
          <p:spPr bwMode="auto">
            <a:xfrm>
              <a:off x="76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5" name="Rectangle 58">
              <a:extLst>
                <a:ext uri="{FF2B5EF4-FFF2-40B4-BE49-F238E27FC236}">
                  <a16:creationId xmlns:a16="http://schemas.microsoft.com/office/drawing/2014/main" id="{788923BA-8538-424C-A02F-B9126C8AE14A}"/>
                </a:ext>
              </a:extLst>
            </p:cNvPr>
            <p:cNvSpPr>
              <a:spLocks noChangeArrowheads="1"/>
            </p:cNvSpPr>
            <p:nvPr/>
          </p:nvSpPr>
          <p:spPr bwMode="auto">
            <a:xfrm>
              <a:off x="81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6" name="Text Box 59">
              <a:extLst>
                <a:ext uri="{FF2B5EF4-FFF2-40B4-BE49-F238E27FC236}">
                  <a16:creationId xmlns:a16="http://schemas.microsoft.com/office/drawing/2014/main" id="{D8B56BF5-B811-9B41-90F3-8A287CF334B2}"/>
                </a:ext>
              </a:extLst>
            </p:cNvPr>
            <p:cNvSpPr txBox="1">
              <a:spLocks noChangeArrowheads="1"/>
            </p:cNvSpPr>
            <p:nvPr/>
          </p:nvSpPr>
          <p:spPr bwMode="auto">
            <a:xfrm>
              <a:off x="576" y="951"/>
              <a:ext cx="133" cy="98"/>
            </a:xfrm>
            <a:prstGeom prst="rect">
              <a:avLst/>
            </a:prstGeom>
            <a:grpFill/>
            <a:ln w="9525">
              <a:noFill/>
              <a:miter lim="800000"/>
              <a:headEnd/>
              <a:tailEnd/>
            </a:ln>
          </p:spPr>
          <p:txBody>
            <a:bodyPr wrap="none">
              <a:spAutoFit/>
            </a:bodyPr>
            <a:lstStyle/>
            <a:p>
              <a:r>
                <a:rPr lang="en-US" sz="1200" dirty="0">
                  <a:latin typeface="Univers LT 45 Light" panose="02000403030000020003" pitchFamily="2" charset="0"/>
                </a:rPr>
                <a:t>A</a:t>
              </a:r>
            </a:p>
          </p:txBody>
        </p:sp>
      </p:grpSp>
      <p:grpSp>
        <p:nvGrpSpPr>
          <p:cNvPr id="107" name="Group 60">
            <a:extLst>
              <a:ext uri="{FF2B5EF4-FFF2-40B4-BE49-F238E27FC236}">
                <a16:creationId xmlns:a16="http://schemas.microsoft.com/office/drawing/2014/main" id="{CDAC5FF6-D543-B043-8FC2-CB089B60338E}"/>
              </a:ext>
            </a:extLst>
          </p:cNvPr>
          <p:cNvGrpSpPr>
            <a:grpSpLocks/>
          </p:cNvGrpSpPr>
          <p:nvPr/>
        </p:nvGrpSpPr>
        <p:grpSpPr bwMode="auto">
          <a:xfrm>
            <a:off x="4758047" y="5214015"/>
            <a:ext cx="414338" cy="431800"/>
            <a:chOff x="432" y="1191"/>
            <a:chExt cx="192" cy="153"/>
          </a:xfrm>
          <a:solidFill>
            <a:schemeClr val="bg1">
              <a:lumMod val="95000"/>
            </a:schemeClr>
          </a:solidFill>
        </p:grpSpPr>
        <p:sp>
          <p:nvSpPr>
            <p:cNvPr id="108" name="Rectangle 61">
              <a:extLst>
                <a:ext uri="{FF2B5EF4-FFF2-40B4-BE49-F238E27FC236}">
                  <a16:creationId xmlns:a16="http://schemas.microsoft.com/office/drawing/2014/main" id="{7B8F959B-2EC1-6045-A467-9D3B765A784F}"/>
                </a:ext>
              </a:extLst>
            </p:cNvPr>
            <p:cNvSpPr>
              <a:spLocks noChangeArrowheads="1"/>
            </p:cNvSpPr>
            <p:nvPr/>
          </p:nvSpPr>
          <p:spPr bwMode="auto">
            <a:xfrm>
              <a:off x="432"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9" name="Rectangle 62">
              <a:extLst>
                <a:ext uri="{FF2B5EF4-FFF2-40B4-BE49-F238E27FC236}">
                  <a16:creationId xmlns:a16="http://schemas.microsoft.com/office/drawing/2014/main" id="{B7894A14-499D-5845-AD7D-06E9EE2ACABE}"/>
                </a:ext>
              </a:extLst>
            </p:cNvPr>
            <p:cNvSpPr>
              <a:spLocks noChangeArrowheads="1"/>
            </p:cNvSpPr>
            <p:nvPr/>
          </p:nvSpPr>
          <p:spPr bwMode="auto">
            <a:xfrm>
              <a:off x="480"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0" name="Rectangle 63">
              <a:extLst>
                <a:ext uri="{FF2B5EF4-FFF2-40B4-BE49-F238E27FC236}">
                  <a16:creationId xmlns:a16="http://schemas.microsoft.com/office/drawing/2014/main" id="{105BA618-BA4A-DF46-A2A2-A80BE7E35D0C}"/>
                </a:ext>
              </a:extLst>
            </p:cNvPr>
            <p:cNvSpPr>
              <a:spLocks noChangeArrowheads="1"/>
            </p:cNvSpPr>
            <p:nvPr/>
          </p:nvSpPr>
          <p:spPr bwMode="auto">
            <a:xfrm>
              <a:off x="528"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1" name="Rectangle 64">
              <a:extLst>
                <a:ext uri="{FF2B5EF4-FFF2-40B4-BE49-F238E27FC236}">
                  <a16:creationId xmlns:a16="http://schemas.microsoft.com/office/drawing/2014/main" id="{4B02324E-BB13-404C-A7F9-02592237350C}"/>
                </a:ext>
              </a:extLst>
            </p:cNvPr>
            <p:cNvSpPr>
              <a:spLocks noChangeArrowheads="1"/>
            </p:cNvSpPr>
            <p:nvPr/>
          </p:nvSpPr>
          <p:spPr bwMode="auto">
            <a:xfrm>
              <a:off x="576"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2" name="Text Box 65">
              <a:extLst>
                <a:ext uri="{FF2B5EF4-FFF2-40B4-BE49-F238E27FC236}">
                  <a16:creationId xmlns:a16="http://schemas.microsoft.com/office/drawing/2014/main" id="{46D9E41D-9286-844F-9E0D-98EB9580965F}"/>
                </a:ext>
              </a:extLst>
            </p:cNvPr>
            <p:cNvSpPr txBox="1">
              <a:spLocks noChangeArrowheads="1"/>
            </p:cNvSpPr>
            <p:nvPr/>
          </p:nvSpPr>
          <p:spPr bwMode="auto">
            <a:xfrm>
              <a:off x="432" y="119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C</a:t>
              </a:r>
            </a:p>
          </p:txBody>
        </p:sp>
      </p:grpSp>
      <p:grpSp>
        <p:nvGrpSpPr>
          <p:cNvPr id="113" name="Group 66">
            <a:extLst>
              <a:ext uri="{FF2B5EF4-FFF2-40B4-BE49-F238E27FC236}">
                <a16:creationId xmlns:a16="http://schemas.microsoft.com/office/drawing/2014/main" id="{202C2536-45EC-644A-925C-DBC0D4255735}"/>
              </a:ext>
            </a:extLst>
          </p:cNvPr>
          <p:cNvGrpSpPr>
            <a:grpSpLocks/>
          </p:cNvGrpSpPr>
          <p:nvPr/>
        </p:nvGrpSpPr>
        <p:grpSpPr bwMode="auto">
          <a:xfrm>
            <a:off x="3721410" y="4809202"/>
            <a:ext cx="1036637" cy="430213"/>
            <a:chOff x="432" y="1431"/>
            <a:chExt cx="480" cy="153"/>
          </a:xfrm>
          <a:solidFill>
            <a:schemeClr val="bg1">
              <a:lumMod val="95000"/>
            </a:schemeClr>
          </a:solidFill>
        </p:grpSpPr>
        <p:sp>
          <p:nvSpPr>
            <p:cNvPr id="114" name="Rectangle 67">
              <a:extLst>
                <a:ext uri="{FF2B5EF4-FFF2-40B4-BE49-F238E27FC236}">
                  <a16:creationId xmlns:a16="http://schemas.microsoft.com/office/drawing/2014/main" id="{68040D75-BDA3-F74F-8C59-DE3D9C613A8D}"/>
                </a:ext>
              </a:extLst>
            </p:cNvPr>
            <p:cNvSpPr>
              <a:spLocks noChangeArrowheads="1"/>
            </p:cNvSpPr>
            <p:nvPr/>
          </p:nvSpPr>
          <p:spPr bwMode="auto">
            <a:xfrm>
              <a:off x="43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5" name="Rectangle 68">
              <a:extLst>
                <a:ext uri="{FF2B5EF4-FFF2-40B4-BE49-F238E27FC236}">
                  <a16:creationId xmlns:a16="http://schemas.microsoft.com/office/drawing/2014/main" id="{9DD9046E-2F4B-1A4E-9DE9-7EE2F01CDF70}"/>
                </a:ext>
              </a:extLst>
            </p:cNvPr>
            <p:cNvSpPr>
              <a:spLocks noChangeArrowheads="1"/>
            </p:cNvSpPr>
            <p:nvPr/>
          </p:nvSpPr>
          <p:spPr bwMode="auto">
            <a:xfrm>
              <a:off x="48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6" name="Rectangle 69">
              <a:extLst>
                <a:ext uri="{FF2B5EF4-FFF2-40B4-BE49-F238E27FC236}">
                  <a16:creationId xmlns:a16="http://schemas.microsoft.com/office/drawing/2014/main" id="{BB876519-8440-BE47-AE3E-67FF6994AE3D}"/>
                </a:ext>
              </a:extLst>
            </p:cNvPr>
            <p:cNvSpPr>
              <a:spLocks noChangeArrowheads="1"/>
            </p:cNvSpPr>
            <p:nvPr/>
          </p:nvSpPr>
          <p:spPr bwMode="auto">
            <a:xfrm>
              <a:off x="52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7" name="Rectangle 70">
              <a:extLst>
                <a:ext uri="{FF2B5EF4-FFF2-40B4-BE49-F238E27FC236}">
                  <a16:creationId xmlns:a16="http://schemas.microsoft.com/office/drawing/2014/main" id="{F43A9002-0D23-4646-A588-3C1F481913B2}"/>
                </a:ext>
              </a:extLst>
            </p:cNvPr>
            <p:cNvSpPr>
              <a:spLocks noChangeArrowheads="1"/>
            </p:cNvSpPr>
            <p:nvPr/>
          </p:nvSpPr>
          <p:spPr bwMode="auto">
            <a:xfrm>
              <a:off x="57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8" name="Rectangle 71">
              <a:extLst>
                <a:ext uri="{FF2B5EF4-FFF2-40B4-BE49-F238E27FC236}">
                  <a16:creationId xmlns:a16="http://schemas.microsoft.com/office/drawing/2014/main" id="{DD05E9FF-ECE4-294F-9DC4-5C604936798A}"/>
                </a:ext>
              </a:extLst>
            </p:cNvPr>
            <p:cNvSpPr>
              <a:spLocks noChangeArrowheads="1"/>
            </p:cNvSpPr>
            <p:nvPr/>
          </p:nvSpPr>
          <p:spPr bwMode="auto">
            <a:xfrm>
              <a:off x="62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9" name="Rectangle 72">
              <a:extLst>
                <a:ext uri="{FF2B5EF4-FFF2-40B4-BE49-F238E27FC236}">
                  <a16:creationId xmlns:a16="http://schemas.microsoft.com/office/drawing/2014/main" id="{90F18619-B14D-9C46-A91D-D4F06745DA49}"/>
                </a:ext>
              </a:extLst>
            </p:cNvPr>
            <p:cNvSpPr>
              <a:spLocks noChangeArrowheads="1"/>
            </p:cNvSpPr>
            <p:nvPr/>
          </p:nvSpPr>
          <p:spPr bwMode="auto">
            <a:xfrm>
              <a:off x="67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0" name="Rectangle 73">
              <a:extLst>
                <a:ext uri="{FF2B5EF4-FFF2-40B4-BE49-F238E27FC236}">
                  <a16:creationId xmlns:a16="http://schemas.microsoft.com/office/drawing/2014/main" id="{AF796D51-9218-2F4A-8E7E-38513CB40CCD}"/>
                </a:ext>
              </a:extLst>
            </p:cNvPr>
            <p:cNvSpPr>
              <a:spLocks noChangeArrowheads="1"/>
            </p:cNvSpPr>
            <p:nvPr/>
          </p:nvSpPr>
          <p:spPr bwMode="auto">
            <a:xfrm>
              <a:off x="72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1" name="Rectangle 74">
              <a:extLst>
                <a:ext uri="{FF2B5EF4-FFF2-40B4-BE49-F238E27FC236}">
                  <a16:creationId xmlns:a16="http://schemas.microsoft.com/office/drawing/2014/main" id="{06D05D66-6202-A248-B931-FA8BB96D4CA1}"/>
                </a:ext>
              </a:extLst>
            </p:cNvPr>
            <p:cNvSpPr>
              <a:spLocks noChangeArrowheads="1"/>
            </p:cNvSpPr>
            <p:nvPr/>
          </p:nvSpPr>
          <p:spPr bwMode="auto">
            <a:xfrm>
              <a:off x="76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2" name="Rectangle 75">
              <a:extLst>
                <a:ext uri="{FF2B5EF4-FFF2-40B4-BE49-F238E27FC236}">
                  <a16:creationId xmlns:a16="http://schemas.microsoft.com/office/drawing/2014/main" id="{84A97014-93CE-3B49-B385-364C3BDFC569}"/>
                </a:ext>
              </a:extLst>
            </p:cNvPr>
            <p:cNvSpPr>
              <a:spLocks noChangeArrowheads="1"/>
            </p:cNvSpPr>
            <p:nvPr/>
          </p:nvSpPr>
          <p:spPr bwMode="auto">
            <a:xfrm>
              <a:off x="81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3" name="Rectangle 76">
              <a:extLst>
                <a:ext uri="{FF2B5EF4-FFF2-40B4-BE49-F238E27FC236}">
                  <a16:creationId xmlns:a16="http://schemas.microsoft.com/office/drawing/2014/main" id="{C462757B-6710-174B-91D7-902D40623275}"/>
                </a:ext>
              </a:extLst>
            </p:cNvPr>
            <p:cNvSpPr>
              <a:spLocks noChangeArrowheads="1"/>
            </p:cNvSpPr>
            <p:nvPr/>
          </p:nvSpPr>
          <p:spPr bwMode="auto">
            <a:xfrm>
              <a:off x="86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4" name="Text Box 77">
              <a:extLst>
                <a:ext uri="{FF2B5EF4-FFF2-40B4-BE49-F238E27FC236}">
                  <a16:creationId xmlns:a16="http://schemas.microsoft.com/office/drawing/2014/main" id="{CD34CADF-CF19-0C4D-A016-144100801435}"/>
                </a:ext>
              </a:extLst>
            </p:cNvPr>
            <p:cNvSpPr txBox="1">
              <a:spLocks noChangeArrowheads="1"/>
            </p:cNvSpPr>
            <p:nvPr/>
          </p:nvSpPr>
          <p:spPr bwMode="auto">
            <a:xfrm>
              <a:off x="576" y="1431"/>
              <a:ext cx="133" cy="99"/>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B</a:t>
              </a:r>
            </a:p>
          </p:txBody>
        </p:sp>
      </p:grpSp>
      <p:sp>
        <p:nvSpPr>
          <p:cNvPr id="125" name="Rectangle 78">
            <a:extLst>
              <a:ext uri="{FF2B5EF4-FFF2-40B4-BE49-F238E27FC236}">
                <a16:creationId xmlns:a16="http://schemas.microsoft.com/office/drawing/2014/main" id="{84A41BDD-1FE6-B140-A012-C21876805B0F}"/>
              </a:ext>
            </a:extLst>
          </p:cNvPr>
          <p:cNvSpPr>
            <a:spLocks noChangeArrowheads="1"/>
          </p:cNvSpPr>
          <p:nvPr/>
        </p:nvSpPr>
        <p:spPr bwMode="auto">
          <a:xfrm>
            <a:off x="2789547" y="4428202"/>
            <a:ext cx="931863"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26" name="Rectangle 79">
            <a:extLst>
              <a:ext uri="{FF2B5EF4-FFF2-40B4-BE49-F238E27FC236}">
                <a16:creationId xmlns:a16="http://schemas.microsoft.com/office/drawing/2014/main" id="{E1ABD322-CD73-B94B-9094-497C80B3AD32}"/>
              </a:ext>
            </a:extLst>
          </p:cNvPr>
          <p:cNvSpPr>
            <a:spLocks noChangeArrowheads="1"/>
          </p:cNvSpPr>
          <p:nvPr/>
        </p:nvSpPr>
        <p:spPr bwMode="auto">
          <a:xfrm>
            <a:off x="3721410" y="4834602"/>
            <a:ext cx="1036637" cy="404813"/>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27" name="Rectangle 80">
            <a:extLst>
              <a:ext uri="{FF2B5EF4-FFF2-40B4-BE49-F238E27FC236}">
                <a16:creationId xmlns:a16="http://schemas.microsoft.com/office/drawing/2014/main" id="{C1BEEBB6-1945-3B4C-8EA5-E90A498CA7C0}"/>
              </a:ext>
            </a:extLst>
          </p:cNvPr>
          <p:cNvSpPr>
            <a:spLocks noChangeArrowheads="1"/>
          </p:cNvSpPr>
          <p:nvPr/>
        </p:nvSpPr>
        <p:spPr bwMode="auto">
          <a:xfrm>
            <a:off x="4758047" y="5239415"/>
            <a:ext cx="414338"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28" name="Line 81">
            <a:extLst>
              <a:ext uri="{FF2B5EF4-FFF2-40B4-BE49-F238E27FC236}">
                <a16:creationId xmlns:a16="http://schemas.microsoft.com/office/drawing/2014/main" id="{E1CD2264-D63D-0D41-99A8-3843E0BF509B}"/>
              </a:ext>
            </a:extLst>
          </p:cNvPr>
          <p:cNvSpPr>
            <a:spLocks noChangeShapeType="1"/>
          </p:cNvSpPr>
          <p:nvPr/>
        </p:nvSpPr>
        <p:spPr bwMode="auto">
          <a:xfrm>
            <a:off x="2789547" y="4834602"/>
            <a:ext cx="0" cy="1217613"/>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sp>
        <p:nvSpPr>
          <p:cNvPr id="129" name="Line 82">
            <a:extLst>
              <a:ext uri="{FF2B5EF4-FFF2-40B4-BE49-F238E27FC236}">
                <a16:creationId xmlns:a16="http://schemas.microsoft.com/office/drawing/2014/main" id="{DAF6036B-4F3F-B44A-86C4-9000365E9A3B}"/>
              </a:ext>
            </a:extLst>
          </p:cNvPr>
          <p:cNvSpPr>
            <a:spLocks noChangeShapeType="1"/>
          </p:cNvSpPr>
          <p:nvPr/>
        </p:nvSpPr>
        <p:spPr bwMode="auto">
          <a:xfrm>
            <a:off x="2789547" y="6052215"/>
            <a:ext cx="2382838" cy="0"/>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sp>
        <p:nvSpPr>
          <p:cNvPr id="130" name="Text Box 83">
            <a:extLst>
              <a:ext uri="{FF2B5EF4-FFF2-40B4-BE49-F238E27FC236}">
                <a16:creationId xmlns:a16="http://schemas.microsoft.com/office/drawing/2014/main" id="{47D0C377-EA67-6A42-A765-4BAB060B1F25}"/>
              </a:ext>
            </a:extLst>
          </p:cNvPr>
          <p:cNvSpPr txBox="1">
            <a:spLocks noChangeArrowheads="1"/>
          </p:cNvSpPr>
          <p:nvPr/>
        </p:nvSpPr>
        <p:spPr bwMode="auto">
          <a:xfrm>
            <a:off x="2997510" y="4898102"/>
            <a:ext cx="611065" cy="276999"/>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9 min.</a:t>
            </a:r>
          </a:p>
        </p:txBody>
      </p:sp>
      <p:sp>
        <p:nvSpPr>
          <p:cNvPr id="131" name="Line 84">
            <a:extLst>
              <a:ext uri="{FF2B5EF4-FFF2-40B4-BE49-F238E27FC236}">
                <a16:creationId xmlns:a16="http://schemas.microsoft.com/office/drawing/2014/main" id="{C694E87A-C09F-C246-8D5A-CF297A947113}"/>
              </a:ext>
            </a:extLst>
          </p:cNvPr>
          <p:cNvSpPr>
            <a:spLocks noChangeShapeType="1"/>
          </p:cNvSpPr>
          <p:nvPr/>
        </p:nvSpPr>
        <p:spPr bwMode="auto">
          <a:xfrm>
            <a:off x="2789547" y="5104477"/>
            <a:ext cx="931863"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132" name="Line 85">
            <a:extLst>
              <a:ext uri="{FF2B5EF4-FFF2-40B4-BE49-F238E27FC236}">
                <a16:creationId xmlns:a16="http://schemas.microsoft.com/office/drawing/2014/main" id="{A6A3AD83-2E77-DF42-A8F5-DB888E0C051F}"/>
              </a:ext>
            </a:extLst>
          </p:cNvPr>
          <p:cNvSpPr>
            <a:spLocks noChangeShapeType="1"/>
          </p:cNvSpPr>
          <p:nvPr/>
        </p:nvSpPr>
        <p:spPr bwMode="auto">
          <a:xfrm>
            <a:off x="2789547" y="5510877"/>
            <a:ext cx="1968500"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133" name="Text Box 86">
            <a:extLst>
              <a:ext uri="{FF2B5EF4-FFF2-40B4-BE49-F238E27FC236}">
                <a16:creationId xmlns:a16="http://schemas.microsoft.com/office/drawing/2014/main" id="{EEA06B58-24B0-CD40-BD1B-55E1688EB583}"/>
              </a:ext>
            </a:extLst>
          </p:cNvPr>
          <p:cNvSpPr txBox="1">
            <a:spLocks noChangeArrowheads="1"/>
          </p:cNvSpPr>
          <p:nvPr/>
        </p:nvSpPr>
        <p:spPr bwMode="auto">
          <a:xfrm>
            <a:off x="3203885" y="5264041"/>
            <a:ext cx="682625" cy="276225"/>
          </a:xfrm>
          <a:prstGeom prst="rect">
            <a:avLst/>
          </a:prstGeom>
          <a:noFill/>
          <a:ln w="9525">
            <a:noFill/>
            <a:miter lim="800000"/>
            <a:headEnd/>
            <a:tailEnd/>
          </a:ln>
        </p:spPr>
        <p:txBody>
          <a:bodyPr wrap="none">
            <a:spAutoFit/>
          </a:bodyPr>
          <a:lstStyle/>
          <a:p>
            <a:r>
              <a:rPr lang="en-US" sz="1200" dirty="0">
                <a:latin typeface="Univers LT 45 Light" panose="02000403030000020003" pitchFamily="2" charset="0"/>
              </a:rPr>
              <a:t>19 min.</a:t>
            </a:r>
          </a:p>
        </p:txBody>
      </p:sp>
      <p:sp>
        <p:nvSpPr>
          <p:cNvPr id="134" name="Text Box 87">
            <a:extLst>
              <a:ext uri="{FF2B5EF4-FFF2-40B4-BE49-F238E27FC236}">
                <a16:creationId xmlns:a16="http://schemas.microsoft.com/office/drawing/2014/main" id="{70904CEF-816F-9A4B-85F3-ACAAFAA82A7E}"/>
              </a:ext>
            </a:extLst>
          </p:cNvPr>
          <p:cNvSpPr txBox="1">
            <a:spLocks noChangeArrowheads="1"/>
          </p:cNvSpPr>
          <p:nvPr/>
        </p:nvSpPr>
        <p:spPr bwMode="auto">
          <a:xfrm>
            <a:off x="3411847" y="5681187"/>
            <a:ext cx="696024" cy="276999"/>
          </a:xfrm>
          <a:prstGeom prst="rect">
            <a:avLst/>
          </a:prstGeom>
          <a:noFill/>
          <a:ln w="9525">
            <a:noFill/>
            <a:miter lim="800000"/>
            <a:headEnd/>
            <a:tailEnd/>
          </a:ln>
        </p:spPr>
        <p:txBody>
          <a:bodyPr wrap="none">
            <a:spAutoFit/>
          </a:bodyPr>
          <a:lstStyle/>
          <a:p>
            <a:r>
              <a:rPr lang="en-US" sz="1200" dirty="0">
                <a:latin typeface="Univers LT 45 Light" panose="02000403030000020003" pitchFamily="2" charset="0"/>
              </a:rPr>
              <a:t>23 min.</a:t>
            </a:r>
          </a:p>
        </p:txBody>
      </p:sp>
      <p:sp>
        <p:nvSpPr>
          <p:cNvPr id="135" name="Line 89">
            <a:extLst>
              <a:ext uri="{FF2B5EF4-FFF2-40B4-BE49-F238E27FC236}">
                <a16:creationId xmlns:a16="http://schemas.microsoft.com/office/drawing/2014/main" id="{E34A3CE5-4F74-844F-AA37-7D4912D808CB}"/>
              </a:ext>
            </a:extLst>
          </p:cNvPr>
          <p:cNvSpPr>
            <a:spLocks noChangeShapeType="1"/>
          </p:cNvSpPr>
          <p:nvPr/>
        </p:nvSpPr>
        <p:spPr bwMode="auto">
          <a:xfrm>
            <a:off x="2789547" y="5917277"/>
            <a:ext cx="2382838"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Tree>
    <p:extLst>
      <p:ext uri="{BB962C8B-B14F-4D97-AF65-F5344CB8AC3E}">
        <p14:creationId xmlns:p14="http://schemas.microsoft.com/office/powerpoint/2010/main" val="213351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wipe(left)">
                                      <p:cBhvr>
                                        <p:cTn id="83" dur="500"/>
                                        <p:tgtEl>
                                          <p:spTgt spid="13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wipe(left)">
                                      <p:cBhvr>
                                        <p:cTn id="86" dur="500"/>
                                        <p:tgtEl>
                                          <p:spTgt spid="130"/>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32"/>
                                        </p:tgtEl>
                                        <p:attrNameLst>
                                          <p:attrName>style.visibility</p:attrName>
                                        </p:attrNameLst>
                                      </p:cBhvr>
                                      <p:to>
                                        <p:strVal val="visible"/>
                                      </p:to>
                                    </p:set>
                                    <p:animEffect transition="in" filter="wipe(left)">
                                      <p:cBhvr>
                                        <p:cTn id="90" dur="500"/>
                                        <p:tgtEl>
                                          <p:spTgt spid="13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wipe(left)">
                                      <p:cBhvr>
                                        <p:cTn id="93" dur="500"/>
                                        <p:tgtEl>
                                          <p:spTgt spid="133"/>
                                        </p:tgtEl>
                                      </p:cBhvr>
                                    </p:animEffect>
                                  </p:childTnLst>
                                </p:cTn>
                              </p:par>
                            </p:childTnLst>
                          </p:cTn>
                        </p:par>
                        <p:par>
                          <p:cTn id="94" fill="hold">
                            <p:stCondLst>
                              <p:cond delay="1000"/>
                            </p:stCondLst>
                            <p:childTnLst>
                              <p:par>
                                <p:cTn id="95" presetID="22" presetClass="entr" presetSubtype="8" fill="hold" grpId="0" nodeType="afterEffect">
                                  <p:stCondLst>
                                    <p:cond delay="0"/>
                                  </p:stCondLst>
                                  <p:childTnLst>
                                    <p:set>
                                      <p:cBhvr>
                                        <p:cTn id="96" dur="1" fill="hold">
                                          <p:stCondLst>
                                            <p:cond delay="0"/>
                                          </p:stCondLst>
                                        </p:cTn>
                                        <p:tgtEl>
                                          <p:spTgt spid="134"/>
                                        </p:tgtEl>
                                        <p:attrNameLst>
                                          <p:attrName>style.visibility</p:attrName>
                                        </p:attrNameLst>
                                      </p:cBhvr>
                                      <p:to>
                                        <p:strVal val="visible"/>
                                      </p:to>
                                    </p:set>
                                    <p:animEffect transition="in" filter="wipe(left)">
                                      <p:cBhvr>
                                        <p:cTn id="97" dur="500"/>
                                        <p:tgtEl>
                                          <p:spTgt spid="134"/>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animBg="1"/>
      <p:bldP spid="12" grpId="0"/>
      <p:bldP spid="13" grpId="0" animBg="1"/>
      <p:bldP spid="14" grpId="0" animBg="1"/>
      <p:bldP spid="17" grpId="0" animBg="1"/>
      <p:bldP spid="79" grpId="0" animBg="1"/>
      <p:bldP spid="80" grpId="0"/>
      <p:bldP spid="81" grpId="0"/>
      <p:bldP spid="92" grpId="0" animBg="1"/>
      <p:bldP spid="93" grpId="0" animBg="1"/>
      <p:bldP spid="94" grpId="0" animBg="1"/>
      <p:bldP spid="95" grpId="0" animBg="1"/>
      <p:bldP spid="125" grpId="0" animBg="1"/>
      <p:bldP spid="126" grpId="0" animBg="1"/>
      <p:bldP spid="127" grpId="0" animBg="1"/>
      <p:bldP spid="128" grpId="0" animBg="1"/>
      <p:bldP spid="129" grpId="0" animBg="1"/>
      <p:bldP spid="130" grpId="0"/>
      <p:bldP spid="131" grpId="0" animBg="1"/>
      <p:bldP spid="132" grpId="0" animBg="1"/>
      <p:bldP spid="133" grpId="0"/>
      <p:bldP spid="134" grpId="0"/>
      <p:bldP spid="1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97C6-D50D-A040-8861-D8C282BC2CBD}"/>
              </a:ext>
            </a:extLst>
          </p:cNvPr>
          <p:cNvSpPr>
            <a:spLocks noGrp="1"/>
          </p:cNvSpPr>
          <p:nvPr>
            <p:ph type="title"/>
          </p:nvPr>
        </p:nvSpPr>
        <p:spPr/>
        <p:txBody>
          <a:bodyPr/>
          <a:lstStyle/>
          <a:p>
            <a:r>
              <a:rPr lang="en-US" b="1" dirty="0"/>
              <a:t>Scheduling </a:t>
            </a:r>
            <a:r>
              <a:rPr lang="en-US" dirty="0"/>
              <a:t>SPT Rule</a:t>
            </a:r>
            <a:endParaRPr lang="en-US" b="1" dirty="0"/>
          </a:p>
        </p:txBody>
      </p:sp>
      <p:sp>
        <p:nvSpPr>
          <p:cNvPr id="3" name="Content Placeholder 2">
            <a:extLst>
              <a:ext uri="{FF2B5EF4-FFF2-40B4-BE49-F238E27FC236}">
                <a16:creationId xmlns:a16="http://schemas.microsoft.com/office/drawing/2014/main" id="{D432CDB4-3070-0549-8B1A-CD9544554171}"/>
              </a:ext>
            </a:extLst>
          </p:cNvPr>
          <p:cNvSpPr>
            <a:spLocks noGrp="1"/>
          </p:cNvSpPr>
          <p:nvPr>
            <p:ph idx="1"/>
          </p:nvPr>
        </p:nvSpPr>
        <p:spPr>
          <a:xfrm>
            <a:off x="628650" y="1825625"/>
            <a:ext cx="7886700" cy="1353891"/>
          </a:xfrm>
        </p:spPr>
        <p:txBody>
          <a:bodyPr>
            <a:normAutofit/>
          </a:bodyPr>
          <a:lstStyle/>
          <a:p>
            <a:pPr marL="0" indent="0" eaLnBrk="0" hangingPunct="0">
              <a:buNone/>
            </a:pPr>
            <a:r>
              <a:rPr lang="en-US" sz="2000" b="1" dirty="0"/>
              <a:t>Shortest Processing Time (SPT)</a:t>
            </a:r>
          </a:p>
          <a:p>
            <a:pPr eaLnBrk="0" hangingPunct="0"/>
            <a:r>
              <a:rPr lang="en-US" sz="2000" dirty="0"/>
              <a:t>Minimizes average waiting time</a:t>
            </a:r>
          </a:p>
          <a:p>
            <a:pPr eaLnBrk="0" hangingPunct="0"/>
            <a:r>
              <a:rPr lang="en-US" sz="2000" dirty="0"/>
              <a:t>C </a:t>
            </a:r>
            <a:r>
              <a:rPr lang="en-US" sz="2000" dirty="0">
                <a:sym typeface="Wingdings" pitchFamily="2" charset="2"/>
              </a:rPr>
              <a:t> D  A  B</a:t>
            </a:r>
            <a:endParaRPr lang="th-TH" sz="2000" dirty="0"/>
          </a:p>
        </p:txBody>
      </p:sp>
      <p:sp>
        <p:nvSpPr>
          <p:cNvPr id="4" name="Slide Number Placeholder 3">
            <a:extLst>
              <a:ext uri="{FF2B5EF4-FFF2-40B4-BE49-F238E27FC236}">
                <a16:creationId xmlns:a16="http://schemas.microsoft.com/office/drawing/2014/main" id="{7B1E527D-709A-F54A-B820-A4149C62613F}"/>
              </a:ext>
            </a:extLst>
          </p:cNvPr>
          <p:cNvSpPr>
            <a:spLocks noGrp="1"/>
          </p:cNvSpPr>
          <p:nvPr>
            <p:ph type="sldNum" sz="quarter" idx="12"/>
          </p:nvPr>
        </p:nvSpPr>
        <p:spPr/>
        <p:txBody>
          <a:bodyPr/>
          <a:lstStyle/>
          <a:p>
            <a:fld id="{A2EBCFBC-0745-914E-B0B1-4125AF1D8E59}" type="slidenum">
              <a:rPr lang="en-US" smtClean="0"/>
              <a:pPr/>
              <a:t>25</a:t>
            </a:fld>
            <a:endParaRPr lang="en-US" dirty="0"/>
          </a:p>
        </p:txBody>
      </p:sp>
      <p:sp>
        <p:nvSpPr>
          <p:cNvPr id="11" name="Text Box 33">
            <a:extLst>
              <a:ext uri="{FF2B5EF4-FFF2-40B4-BE49-F238E27FC236}">
                <a16:creationId xmlns:a16="http://schemas.microsoft.com/office/drawing/2014/main" id="{1DFFA57D-972E-C043-9811-66CFF82BD85B}"/>
              </a:ext>
            </a:extLst>
          </p:cNvPr>
          <p:cNvSpPr txBox="1">
            <a:spLocks noChangeArrowheads="1"/>
          </p:cNvSpPr>
          <p:nvPr/>
        </p:nvSpPr>
        <p:spPr bwMode="auto">
          <a:xfrm>
            <a:off x="7507730" y="1958163"/>
            <a:ext cx="1391728" cy="1169551"/>
          </a:xfrm>
          <a:prstGeom prst="rect">
            <a:avLst/>
          </a:prstGeom>
          <a:solidFill>
            <a:schemeClr val="bg1">
              <a:lumMod val="95000"/>
            </a:schemeClr>
          </a:solidFill>
          <a:ln w="9525">
            <a:noFill/>
            <a:miter lim="800000"/>
            <a:headEnd/>
            <a:tailEnd/>
          </a:ln>
        </p:spPr>
        <p:txBody>
          <a:bodyPr wrap="none">
            <a:spAutoFit/>
          </a:bodyPr>
          <a:lstStyle/>
          <a:p>
            <a:r>
              <a:rPr lang="en-US" sz="1400" b="1" dirty="0">
                <a:latin typeface="Univers LT 45 Light" panose="02000403030000020003" pitchFamily="2" charset="0"/>
              </a:rPr>
              <a:t>Service times</a:t>
            </a:r>
            <a:r>
              <a:rPr lang="en-US" sz="1400" dirty="0">
                <a:latin typeface="Univers LT 45 Light" panose="02000403030000020003" pitchFamily="2" charset="0"/>
              </a:rPr>
              <a:t>:</a:t>
            </a:r>
          </a:p>
          <a:p>
            <a:r>
              <a:rPr lang="en-US" sz="1400" dirty="0">
                <a:latin typeface="Univers LT 45 Light" panose="02000403030000020003" pitchFamily="2" charset="0"/>
              </a:rPr>
              <a:t>A: 9 minutes</a:t>
            </a:r>
            <a:br>
              <a:rPr lang="en-US" sz="1400" dirty="0">
                <a:latin typeface="Univers LT 45 Light" panose="02000403030000020003" pitchFamily="2" charset="0"/>
              </a:rPr>
            </a:br>
            <a:r>
              <a:rPr lang="en-US" sz="1400" dirty="0">
                <a:latin typeface="Univers LT 45 Light" panose="02000403030000020003" pitchFamily="2" charset="0"/>
              </a:rPr>
              <a:t>B: 10 minutes</a:t>
            </a:r>
            <a:br>
              <a:rPr lang="en-US" sz="1400" dirty="0">
                <a:latin typeface="Univers LT 45 Light" panose="02000403030000020003" pitchFamily="2" charset="0"/>
              </a:rPr>
            </a:br>
            <a:r>
              <a:rPr lang="en-US" sz="1400" dirty="0">
                <a:latin typeface="Univers LT 45 Light" panose="02000403030000020003" pitchFamily="2" charset="0"/>
              </a:rPr>
              <a:t>C: 4 minutes</a:t>
            </a:r>
            <a:br>
              <a:rPr lang="en-US" sz="1400" dirty="0">
                <a:latin typeface="Univers LT 45 Light" panose="02000403030000020003" pitchFamily="2" charset="0"/>
              </a:rPr>
            </a:br>
            <a:r>
              <a:rPr lang="en-US" sz="1400" dirty="0">
                <a:latin typeface="Univers LT 45 Light" panose="02000403030000020003" pitchFamily="2" charset="0"/>
              </a:rPr>
              <a:t>D: 8 minutes</a:t>
            </a:r>
          </a:p>
        </p:txBody>
      </p:sp>
      <p:sp>
        <p:nvSpPr>
          <p:cNvPr id="12" name="Line 61">
            <a:extLst>
              <a:ext uri="{FF2B5EF4-FFF2-40B4-BE49-F238E27FC236}">
                <a16:creationId xmlns:a16="http://schemas.microsoft.com/office/drawing/2014/main" id="{A5738DB8-27CB-344D-A500-CFE71F364537}"/>
              </a:ext>
            </a:extLst>
          </p:cNvPr>
          <p:cNvSpPr>
            <a:spLocks noChangeShapeType="1"/>
          </p:cNvSpPr>
          <p:nvPr/>
        </p:nvSpPr>
        <p:spPr bwMode="auto">
          <a:xfrm>
            <a:off x="810978" y="5341745"/>
            <a:ext cx="3287400" cy="0"/>
          </a:xfrm>
          <a:prstGeom prst="line">
            <a:avLst/>
          </a:prstGeom>
          <a:noFill/>
          <a:ln w="9525">
            <a:solidFill>
              <a:schemeClr val="tx1"/>
            </a:solidFill>
            <a:round/>
            <a:headEnd type="triangle"/>
            <a:tailEnd type="triangle" w="med" len="med"/>
          </a:ln>
        </p:spPr>
        <p:txBody>
          <a:bodyPr wrap="none" anchor="ctr"/>
          <a:lstStyle/>
          <a:p>
            <a:endParaRPr lang="en-US" sz="1350" dirty="0">
              <a:latin typeface="Univers LT 45 Light" panose="02000403030000020003" pitchFamily="2" charset="0"/>
            </a:endParaRPr>
          </a:p>
        </p:txBody>
      </p:sp>
      <p:pic>
        <p:nvPicPr>
          <p:cNvPr id="13" name="Picture 12">
            <a:extLst>
              <a:ext uri="{FF2B5EF4-FFF2-40B4-BE49-F238E27FC236}">
                <a16:creationId xmlns:a16="http://schemas.microsoft.com/office/drawing/2014/main" id="{1F7EF568-5436-FD42-AC65-88E08DE4B946}"/>
              </a:ext>
            </a:extLst>
          </p:cNvPr>
          <p:cNvPicPr>
            <a:picLocks noChangeAspect="1"/>
          </p:cNvPicPr>
          <p:nvPr/>
        </p:nvPicPr>
        <p:blipFill>
          <a:blip r:embed="rId3"/>
          <a:stretch>
            <a:fillRect/>
          </a:stretch>
        </p:blipFill>
        <p:spPr>
          <a:xfrm>
            <a:off x="952483" y="7153837"/>
            <a:ext cx="3184510" cy="1500397"/>
          </a:xfrm>
          <a:prstGeom prst="rect">
            <a:avLst/>
          </a:prstGeom>
        </p:spPr>
      </p:pic>
      <p:pic>
        <p:nvPicPr>
          <p:cNvPr id="14" name="Picture 13">
            <a:extLst>
              <a:ext uri="{FF2B5EF4-FFF2-40B4-BE49-F238E27FC236}">
                <a16:creationId xmlns:a16="http://schemas.microsoft.com/office/drawing/2014/main" id="{5EBC5FD8-5314-BD48-9C47-B956C8F7738C}"/>
              </a:ext>
            </a:extLst>
          </p:cNvPr>
          <p:cNvPicPr>
            <a:picLocks noChangeAspect="1"/>
          </p:cNvPicPr>
          <p:nvPr/>
        </p:nvPicPr>
        <p:blipFill>
          <a:blip r:embed="rId4"/>
          <a:stretch>
            <a:fillRect/>
          </a:stretch>
        </p:blipFill>
        <p:spPr>
          <a:xfrm>
            <a:off x="4968394" y="7153837"/>
            <a:ext cx="2972215" cy="1507542"/>
          </a:xfrm>
          <a:prstGeom prst="rect">
            <a:avLst/>
          </a:prstGeom>
        </p:spPr>
      </p:pic>
      <p:sp>
        <p:nvSpPr>
          <p:cNvPr id="15" name="Text Box 146">
            <a:extLst>
              <a:ext uri="{FF2B5EF4-FFF2-40B4-BE49-F238E27FC236}">
                <a16:creationId xmlns:a16="http://schemas.microsoft.com/office/drawing/2014/main" id="{532AA4C0-CF2E-AB41-A2ED-78DB7C5ED305}"/>
              </a:ext>
            </a:extLst>
          </p:cNvPr>
          <p:cNvSpPr txBox="1">
            <a:spLocks noChangeArrowheads="1"/>
          </p:cNvSpPr>
          <p:nvPr/>
        </p:nvSpPr>
        <p:spPr bwMode="auto">
          <a:xfrm>
            <a:off x="671020" y="5407259"/>
            <a:ext cx="3513873" cy="300082"/>
          </a:xfrm>
          <a:prstGeom prst="rect">
            <a:avLst/>
          </a:prstGeom>
          <a:noFill/>
          <a:ln w="9525">
            <a:noFill/>
            <a:miter lim="800000"/>
            <a:headEnd/>
            <a:tailEnd/>
          </a:ln>
        </p:spPr>
        <p:txBody>
          <a:bodyPr wrap="square">
            <a:spAutoFit/>
          </a:bodyPr>
          <a:lstStyle/>
          <a:p>
            <a:pPr eaLnBrk="0" hangingPunct="0"/>
            <a:r>
              <a:rPr lang="en-US" sz="1350" dirty="0">
                <a:latin typeface="Univers LT 45 Light" panose="02000403030000020003" pitchFamily="2" charset="0"/>
              </a:rPr>
              <a:t>Time to complete: 9+10+4+8 = 31 minutes</a:t>
            </a:r>
          </a:p>
        </p:txBody>
      </p:sp>
      <p:sp>
        <p:nvSpPr>
          <p:cNvPr id="16" name="Line 61">
            <a:extLst>
              <a:ext uri="{FF2B5EF4-FFF2-40B4-BE49-F238E27FC236}">
                <a16:creationId xmlns:a16="http://schemas.microsoft.com/office/drawing/2014/main" id="{6D4F6600-521A-2244-AB7A-05586C016FDA}"/>
              </a:ext>
            </a:extLst>
          </p:cNvPr>
          <p:cNvSpPr>
            <a:spLocks noChangeShapeType="1"/>
          </p:cNvSpPr>
          <p:nvPr/>
        </p:nvSpPr>
        <p:spPr bwMode="auto">
          <a:xfrm>
            <a:off x="4802122" y="5318779"/>
            <a:ext cx="3222181" cy="0"/>
          </a:xfrm>
          <a:prstGeom prst="line">
            <a:avLst/>
          </a:prstGeom>
          <a:noFill/>
          <a:ln w="9525">
            <a:solidFill>
              <a:schemeClr val="tx1"/>
            </a:solidFill>
            <a:round/>
            <a:headEnd type="triangle"/>
            <a:tailEnd type="triangle" w="med" len="med"/>
          </a:ln>
        </p:spPr>
        <p:txBody>
          <a:bodyPr wrap="none" anchor="ctr"/>
          <a:lstStyle/>
          <a:p>
            <a:endParaRPr lang="en-US" sz="1350" dirty="0">
              <a:latin typeface="Univers LT 45 Light" panose="02000403030000020003" pitchFamily="2" charset="0"/>
            </a:endParaRPr>
          </a:p>
        </p:txBody>
      </p:sp>
      <p:sp>
        <p:nvSpPr>
          <p:cNvPr id="17" name="Text Box 146">
            <a:extLst>
              <a:ext uri="{FF2B5EF4-FFF2-40B4-BE49-F238E27FC236}">
                <a16:creationId xmlns:a16="http://schemas.microsoft.com/office/drawing/2014/main" id="{4DC2921C-8A8D-234E-88A5-59AAAA22E3B2}"/>
              </a:ext>
            </a:extLst>
          </p:cNvPr>
          <p:cNvSpPr txBox="1">
            <a:spLocks noChangeArrowheads="1"/>
          </p:cNvSpPr>
          <p:nvPr/>
        </p:nvSpPr>
        <p:spPr bwMode="auto">
          <a:xfrm>
            <a:off x="4709603" y="5407259"/>
            <a:ext cx="3513873" cy="300082"/>
          </a:xfrm>
          <a:prstGeom prst="rect">
            <a:avLst/>
          </a:prstGeom>
          <a:noFill/>
          <a:ln w="9525">
            <a:noFill/>
            <a:miter lim="800000"/>
            <a:headEnd/>
            <a:tailEnd/>
          </a:ln>
        </p:spPr>
        <p:txBody>
          <a:bodyPr wrap="square">
            <a:spAutoFit/>
          </a:bodyPr>
          <a:lstStyle/>
          <a:p>
            <a:pPr eaLnBrk="0" hangingPunct="0"/>
            <a:r>
              <a:rPr lang="en-US" sz="1350" dirty="0">
                <a:latin typeface="Univers LT 45 Light" panose="02000403030000020003" pitchFamily="2" charset="0"/>
              </a:rPr>
              <a:t>Time to complete: 9+10+4+8 = 31 minutes</a:t>
            </a:r>
          </a:p>
        </p:txBody>
      </p:sp>
      <p:sp>
        <p:nvSpPr>
          <p:cNvPr id="18" name="Text Box 146">
            <a:extLst>
              <a:ext uri="{FF2B5EF4-FFF2-40B4-BE49-F238E27FC236}">
                <a16:creationId xmlns:a16="http://schemas.microsoft.com/office/drawing/2014/main" id="{D4F7ADB1-5953-D545-A305-48EC1ACDF432}"/>
              </a:ext>
            </a:extLst>
          </p:cNvPr>
          <p:cNvSpPr txBox="1">
            <a:spLocks noChangeArrowheads="1"/>
          </p:cNvSpPr>
          <p:nvPr/>
        </p:nvSpPr>
        <p:spPr bwMode="auto">
          <a:xfrm>
            <a:off x="2326190" y="3270137"/>
            <a:ext cx="1810803" cy="553998"/>
          </a:xfrm>
          <a:prstGeom prst="rect">
            <a:avLst/>
          </a:prstGeom>
          <a:noFill/>
          <a:ln w="9525">
            <a:noFill/>
            <a:miter lim="800000"/>
            <a:headEnd/>
            <a:tailEnd/>
          </a:ln>
        </p:spPr>
        <p:txBody>
          <a:bodyPr wrap="square">
            <a:spAutoFit/>
          </a:bodyPr>
          <a:lstStyle/>
          <a:p>
            <a:pPr eaLnBrk="0" hangingPunct="0"/>
            <a:r>
              <a:rPr lang="en-US" sz="1500" dirty="0">
                <a:latin typeface="Univers LT 45 Light" panose="02000403030000020003" pitchFamily="2" charset="0"/>
              </a:rPr>
              <a:t>Total wait time: 9+19+23 = 51 min</a:t>
            </a:r>
          </a:p>
        </p:txBody>
      </p:sp>
      <p:sp>
        <p:nvSpPr>
          <p:cNvPr id="19" name="Text Box 146">
            <a:extLst>
              <a:ext uri="{FF2B5EF4-FFF2-40B4-BE49-F238E27FC236}">
                <a16:creationId xmlns:a16="http://schemas.microsoft.com/office/drawing/2014/main" id="{960AB577-23C9-404F-8BE3-B55437C5C60D}"/>
              </a:ext>
            </a:extLst>
          </p:cNvPr>
          <p:cNvSpPr txBox="1">
            <a:spLocks noChangeArrowheads="1"/>
          </p:cNvSpPr>
          <p:nvPr/>
        </p:nvSpPr>
        <p:spPr bwMode="auto">
          <a:xfrm>
            <a:off x="6171157" y="3272770"/>
            <a:ext cx="1756937" cy="553998"/>
          </a:xfrm>
          <a:prstGeom prst="rect">
            <a:avLst/>
          </a:prstGeom>
          <a:noFill/>
          <a:ln w="9525">
            <a:noFill/>
            <a:miter lim="800000"/>
            <a:headEnd/>
            <a:tailEnd/>
          </a:ln>
        </p:spPr>
        <p:txBody>
          <a:bodyPr wrap="square">
            <a:spAutoFit/>
          </a:bodyPr>
          <a:lstStyle/>
          <a:p>
            <a:pPr eaLnBrk="0" hangingPunct="0"/>
            <a:r>
              <a:rPr lang="en-US" sz="1500" dirty="0">
                <a:latin typeface="Univers LT 45 Light" panose="02000403030000020003" pitchFamily="2" charset="0"/>
              </a:rPr>
              <a:t>Total wait time: </a:t>
            </a:r>
          </a:p>
          <a:p>
            <a:pPr eaLnBrk="0" hangingPunct="0"/>
            <a:r>
              <a:rPr lang="en-US" sz="1500" dirty="0">
                <a:latin typeface="Univers LT 45 Light" panose="02000403030000020003" pitchFamily="2" charset="0"/>
              </a:rPr>
              <a:t>4+13+21=38 min </a:t>
            </a:r>
          </a:p>
        </p:txBody>
      </p:sp>
      <p:grpSp>
        <p:nvGrpSpPr>
          <p:cNvPr id="21" name="Group 35">
            <a:extLst>
              <a:ext uri="{FF2B5EF4-FFF2-40B4-BE49-F238E27FC236}">
                <a16:creationId xmlns:a16="http://schemas.microsoft.com/office/drawing/2014/main" id="{B4D7EB67-0496-3D41-99E8-68095A5D5849}"/>
              </a:ext>
            </a:extLst>
          </p:cNvPr>
          <p:cNvGrpSpPr>
            <a:grpSpLocks/>
          </p:cNvGrpSpPr>
          <p:nvPr/>
        </p:nvGrpSpPr>
        <p:grpSpPr bwMode="auto">
          <a:xfrm>
            <a:off x="3218138" y="4703609"/>
            <a:ext cx="828675" cy="431800"/>
            <a:chOff x="432" y="1671"/>
            <a:chExt cx="384" cy="153"/>
          </a:xfrm>
          <a:solidFill>
            <a:schemeClr val="bg1">
              <a:lumMod val="95000"/>
            </a:schemeClr>
          </a:solidFill>
        </p:grpSpPr>
        <p:sp>
          <p:nvSpPr>
            <p:cNvPr id="22" name="Rectangle 36">
              <a:extLst>
                <a:ext uri="{FF2B5EF4-FFF2-40B4-BE49-F238E27FC236}">
                  <a16:creationId xmlns:a16="http://schemas.microsoft.com/office/drawing/2014/main" id="{36705666-567E-4D4B-843E-BB238CD0BC52}"/>
                </a:ext>
              </a:extLst>
            </p:cNvPr>
            <p:cNvSpPr>
              <a:spLocks noChangeArrowheads="1"/>
            </p:cNvSpPr>
            <p:nvPr/>
          </p:nvSpPr>
          <p:spPr bwMode="auto">
            <a:xfrm>
              <a:off x="43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3" name="Rectangle 37">
              <a:extLst>
                <a:ext uri="{FF2B5EF4-FFF2-40B4-BE49-F238E27FC236}">
                  <a16:creationId xmlns:a16="http://schemas.microsoft.com/office/drawing/2014/main" id="{D878C076-042B-264E-AB9D-BFD5849C4C4B}"/>
                </a:ext>
              </a:extLst>
            </p:cNvPr>
            <p:cNvSpPr>
              <a:spLocks noChangeArrowheads="1"/>
            </p:cNvSpPr>
            <p:nvPr/>
          </p:nvSpPr>
          <p:spPr bwMode="auto">
            <a:xfrm>
              <a:off x="48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4" name="Rectangle 38">
              <a:extLst>
                <a:ext uri="{FF2B5EF4-FFF2-40B4-BE49-F238E27FC236}">
                  <a16:creationId xmlns:a16="http://schemas.microsoft.com/office/drawing/2014/main" id="{B97EE063-2146-D54C-AC22-A5C4E400726E}"/>
                </a:ext>
              </a:extLst>
            </p:cNvPr>
            <p:cNvSpPr>
              <a:spLocks noChangeArrowheads="1"/>
            </p:cNvSpPr>
            <p:nvPr/>
          </p:nvSpPr>
          <p:spPr bwMode="auto">
            <a:xfrm>
              <a:off x="52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5" name="Rectangle 39">
              <a:extLst>
                <a:ext uri="{FF2B5EF4-FFF2-40B4-BE49-F238E27FC236}">
                  <a16:creationId xmlns:a16="http://schemas.microsoft.com/office/drawing/2014/main" id="{713A201A-929B-DB48-8F19-60B44A4EB286}"/>
                </a:ext>
              </a:extLst>
            </p:cNvPr>
            <p:cNvSpPr>
              <a:spLocks noChangeArrowheads="1"/>
            </p:cNvSpPr>
            <p:nvPr/>
          </p:nvSpPr>
          <p:spPr bwMode="auto">
            <a:xfrm>
              <a:off x="576"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6" name="Rectangle 40">
              <a:extLst>
                <a:ext uri="{FF2B5EF4-FFF2-40B4-BE49-F238E27FC236}">
                  <a16:creationId xmlns:a16="http://schemas.microsoft.com/office/drawing/2014/main" id="{B03914C3-CCE1-D448-A398-9FB8006A308B}"/>
                </a:ext>
              </a:extLst>
            </p:cNvPr>
            <p:cNvSpPr>
              <a:spLocks noChangeArrowheads="1"/>
            </p:cNvSpPr>
            <p:nvPr/>
          </p:nvSpPr>
          <p:spPr bwMode="auto">
            <a:xfrm>
              <a:off x="624"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7" name="Rectangle 41">
              <a:extLst>
                <a:ext uri="{FF2B5EF4-FFF2-40B4-BE49-F238E27FC236}">
                  <a16:creationId xmlns:a16="http://schemas.microsoft.com/office/drawing/2014/main" id="{4A05F793-6A9F-3D4D-A430-447EC840C39E}"/>
                </a:ext>
              </a:extLst>
            </p:cNvPr>
            <p:cNvSpPr>
              <a:spLocks noChangeArrowheads="1"/>
            </p:cNvSpPr>
            <p:nvPr/>
          </p:nvSpPr>
          <p:spPr bwMode="auto">
            <a:xfrm>
              <a:off x="67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8" name="Rectangle 42">
              <a:extLst>
                <a:ext uri="{FF2B5EF4-FFF2-40B4-BE49-F238E27FC236}">
                  <a16:creationId xmlns:a16="http://schemas.microsoft.com/office/drawing/2014/main" id="{92EBC299-99FA-974C-A5BC-97E7393DF40F}"/>
                </a:ext>
              </a:extLst>
            </p:cNvPr>
            <p:cNvSpPr>
              <a:spLocks noChangeArrowheads="1"/>
            </p:cNvSpPr>
            <p:nvPr/>
          </p:nvSpPr>
          <p:spPr bwMode="auto">
            <a:xfrm>
              <a:off x="72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29" name="Rectangle 43">
              <a:extLst>
                <a:ext uri="{FF2B5EF4-FFF2-40B4-BE49-F238E27FC236}">
                  <a16:creationId xmlns:a16="http://schemas.microsoft.com/office/drawing/2014/main" id="{2761D457-6B30-0341-9DA5-459C9669F4D4}"/>
                </a:ext>
              </a:extLst>
            </p:cNvPr>
            <p:cNvSpPr>
              <a:spLocks noChangeArrowheads="1"/>
            </p:cNvSpPr>
            <p:nvPr/>
          </p:nvSpPr>
          <p:spPr bwMode="auto">
            <a:xfrm>
              <a:off x="76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30" name="Text Box 44">
              <a:extLst>
                <a:ext uri="{FF2B5EF4-FFF2-40B4-BE49-F238E27FC236}">
                  <a16:creationId xmlns:a16="http://schemas.microsoft.com/office/drawing/2014/main" id="{A490A5D1-9585-2F4F-9213-125AE27F7E95}"/>
                </a:ext>
              </a:extLst>
            </p:cNvPr>
            <p:cNvSpPr txBox="1">
              <a:spLocks noChangeArrowheads="1"/>
            </p:cNvSpPr>
            <p:nvPr/>
          </p:nvSpPr>
          <p:spPr bwMode="auto">
            <a:xfrm>
              <a:off x="528" y="1671"/>
              <a:ext cx="137"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D</a:t>
              </a:r>
            </a:p>
          </p:txBody>
        </p:sp>
      </p:grpSp>
      <p:sp>
        <p:nvSpPr>
          <p:cNvPr id="31" name="Rectangle 45">
            <a:extLst>
              <a:ext uri="{FF2B5EF4-FFF2-40B4-BE49-F238E27FC236}">
                <a16:creationId xmlns:a16="http://schemas.microsoft.com/office/drawing/2014/main" id="{62821927-B988-5648-AF69-720FA6F810F3}"/>
              </a:ext>
            </a:extLst>
          </p:cNvPr>
          <p:cNvSpPr>
            <a:spLocks noChangeArrowheads="1"/>
          </p:cNvSpPr>
          <p:nvPr/>
        </p:nvSpPr>
        <p:spPr bwMode="auto">
          <a:xfrm>
            <a:off x="3218138" y="4729009"/>
            <a:ext cx="828675"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2" name="Rectangle 46">
            <a:extLst>
              <a:ext uri="{FF2B5EF4-FFF2-40B4-BE49-F238E27FC236}">
                <a16:creationId xmlns:a16="http://schemas.microsoft.com/office/drawing/2014/main" id="{F4597096-5C06-AD45-BDD5-2EEF9C458EB3}"/>
              </a:ext>
            </a:extLst>
          </p:cNvPr>
          <p:cNvSpPr>
            <a:spLocks noChangeArrowheads="1"/>
          </p:cNvSpPr>
          <p:nvPr/>
        </p:nvSpPr>
        <p:spPr bwMode="auto">
          <a:xfrm>
            <a:off x="835300" y="3917796"/>
            <a:ext cx="931863" cy="1217613"/>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33" name="Rectangle 47">
            <a:extLst>
              <a:ext uri="{FF2B5EF4-FFF2-40B4-BE49-F238E27FC236}">
                <a16:creationId xmlns:a16="http://schemas.microsoft.com/office/drawing/2014/main" id="{A0455A21-9001-974E-BEF3-82EEA336A7BB}"/>
              </a:ext>
            </a:extLst>
          </p:cNvPr>
          <p:cNvSpPr>
            <a:spLocks noChangeArrowheads="1"/>
          </p:cNvSpPr>
          <p:nvPr/>
        </p:nvSpPr>
        <p:spPr bwMode="auto">
          <a:xfrm>
            <a:off x="1767163" y="4322609"/>
            <a:ext cx="1036637" cy="8128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34" name="Rectangle 48">
            <a:extLst>
              <a:ext uri="{FF2B5EF4-FFF2-40B4-BE49-F238E27FC236}">
                <a16:creationId xmlns:a16="http://schemas.microsoft.com/office/drawing/2014/main" id="{3A8C00FF-ED0C-E344-B35B-F1E8964FC8F2}"/>
              </a:ext>
            </a:extLst>
          </p:cNvPr>
          <p:cNvSpPr>
            <a:spLocks noChangeArrowheads="1"/>
          </p:cNvSpPr>
          <p:nvPr/>
        </p:nvSpPr>
        <p:spPr bwMode="auto">
          <a:xfrm>
            <a:off x="2803800" y="4729009"/>
            <a:ext cx="414338" cy="4064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grpSp>
        <p:nvGrpSpPr>
          <p:cNvPr id="35" name="Group 49">
            <a:extLst>
              <a:ext uri="{FF2B5EF4-FFF2-40B4-BE49-F238E27FC236}">
                <a16:creationId xmlns:a16="http://schemas.microsoft.com/office/drawing/2014/main" id="{32635C0B-ED42-594E-9CD6-DCBF23E3A02F}"/>
              </a:ext>
            </a:extLst>
          </p:cNvPr>
          <p:cNvGrpSpPr>
            <a:grpSpLocks/>
          </p:cNvGrpSpPr>
          <p:nvPr/>
        </p:nvGrpSpPr>
        <p:grpSpPr bwMode="auto">
          <a:xfrm>
            <a:off x="835300" y="3485996"/>
            <a:ext cx="931863" cy="431800"/>
            <a:chOff x="432" y="951"/>
            <a:chExt cx="432" cy="153"/>
          </a:xfrm>
          <a:solidFill>
            <a:schemeClr val="bg1">
              <a:lumMod val="95000"/>
            </a:schemeClr>
          </a:solidFill>
        </p:grpSpPr>
        <p:sp>
          <p:nvSpPr>
            <p:cNvPr id="36" name="Rectangle 50">
              <a:extLst>
                <a:ext uri="{FF2B5EF4-FFF2-40B4-BE49-F238E27FC236}">
                  <a16:creationId xmlns:a16="http://schemas.microsoft.com/office/drawing/2014/main" id="{33930EA0-981F-D241-B831-8B0AB6535342}"/>
                </a:ext>
              </a:extLst>
            </p:cNvPr>
            <p:cNvSpPr>
              <a:spLocks noChangeArrowheads="1"/>
            </p:cNvSpPr>
            <p:nvPr/>
          </p:nvSpPr>
          <p:spPr bwMode="auto">
            <a:xfrm>
              <a:off x="43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37" name="Rectangle 51">
              <a:extLst>
                <a:ext uri="{FF2B5EF4-FFF2-40B4-BE49-F238E27FC236}">
                  <a16:creationId xmlns:a16="http://schemas.microsoft.com/office/drawing/2014/main" id="{1B6815B6-31D6-C040-9230-A0E09E3FD567}"/>
                </a:ext>
              </a:extLst>
            </p:cNvPr>
            <p:cNvSpPr>
              <a:spLocks noChangeArrowheads="1"/>
            </p:cNvSpPr>
            <p:nvPr/>
          </p:nvSpPr>
          <p:spPr bwMode="auto">
            <a:xfrm>
              <a:off x="48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38" name="Rectangle 52">
              <a:extLst>
                <a:ext uri="{FF2B5EF4-FFF2-40B4-BE49-F238E27FC236}">
                  <a16:creationId xmlns:a16="http://schemas.microsoft.com/office/drawing/2014/main" id="{9AE7E0E0-D579-C94E-BCCC-53F2B38FDB99}"/>
                </a:ext>
              </a:extLst>
            </p:cNvPr>
            <p:cNvSpPr>
              <a:spLocks noChangeArrowheads="1"/>
            </p:cNvSpPr>
            <p:nvPr/>
          </p:nvSpPr>
          <p:spPr bwMode="auto">
            <a:xfrm>
              <a:off x="52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39" name="Rectangle 53">
              <a:extLst>
                <a:ext uri="{FF2B5EF4-FFF2-40B4-BE49-F238E27FC236}">
                  <a16:creationId xmlns:a16="http://schemas.microsoft.com/office/drawing/2014/main" id="{04A99332-20AB-9145-87EA-E59816B7CEBA}"/>
                </a:ext>
              </a:extLst>
            </p:cNvPr>
            <p:cNvSpPr>
              <a:spLocks noChangeArrowheads="1"/>
            </p:cNvSpPr>
            <p:nvPr/>
          </p:nvSpPr>
          <p:spPr bwMode="auto">
            <a:xfrm>
              <a:off x="57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0" name="Rectangle 54">
              <a:extLst>
                <a:ext uri="{FF2B5EF4-FFF2-40B4-BE49-F238E27FC236}">
                  <a16:creationId xmlns:a16="http://schemas.microsoft.com/office/drawing/2014/main" id="{F46D04A5-DE43-8346-85FC-653EC2416EDB}"/>
                </a:ext>
              </a:extLst>
            </p:cNvPr>
            <p:cNvSpPr>
              <a:spLocks noChangeArrowheads="1"/>
            </p:cNvSpPr>
            <p:nvPr/>
          </p:nvSpPr>
          <p:spPr bwMode="auto">
            <a:xfrm>
              <a:off x="624"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1" name="Rectangle 55">
              <a:extLst>
                <a:ext uri="{FF2B5EF4-FFF2-40B4-BE49-F238E27FC236}">
                  <a16:creationId xmlns:a16="http://schemas.microsoft.com/office/drawing/2014/main" id="{AAEFCA0F-9EF7-334D-8EFE-72E80EAFE944}"/>
                </a:ext>
              </a:extLst>
            </p:cNvPr>
            <p:cNvSpPr>
              <a:spLocks noChangeArrowheads="1"/>
            </p:cNvSpPr>
            <p:nvPr/>
          </p:nvSpPr>
          <p:spPr bwMode="auto">
            <a:xfrm>
              <a:off x="67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2" name="Rectangle 56">
              <a:extLst>
                <a:ext uri="{FF2B5EF4-FFF2-40B4-BE49-F238E27FC236}">
                  <a16:creationId xmlns:a16="http://schemas.microsoft.com/office/drawing/2014/main" id="{585EABF4-B082-1A47-99DE-08B581609998}"/>
                </a:ext>
              </a:extLst>
            </p:cNvPr>
            <p:cNvSpPr>
              <a:spLocks noChangeArrowheads="1"/>
            </p:cNvSpPr>
            <p:nvPr/>
          </p:nvSpPr>
          <p:spPr bwMode="auto">
            <a:xfrm>
              <a:off x="72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3" name="Rectangle 57">
              <a:extLst>
                <a:ext uri="{FF2B5EF4-FFF2-40B4-BE49-F238E27FC236}">
                  <a16:creationId xmlns:a16="http://schemas.microsoft.com/office/drawing/2014/main" id="{15DE5CF2-DB85-6849-9652-756B2DEB627E}"/>
                </a:ext>
              </a:extLst>
            </p:cNvPr>
            <p:cNvSpPr>
              <a:spLocks noChangeArrowheads="1"/>
            </p:cNvSpPr>
            <p:nvPr/>
          </p:nvSpPr>
          <p:spPr bwMode="auto">
            <a:xfrm>
              <a:off x="76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4" name="Rectangle 58">
              <a:extLst>
                <a:ext uri="{FF2B5EF4-FFF2-40B4-BE49-F238E27FC236}">
                  <a16:creationId xmlns:a16="http://schemas.microsoft.com/office/drawing/2014/main" id="{FA79EAB1-C3A4-4449-A76C-885BDB1C0CDF}"/>
                </a:ext>
              </a:extLst>
            </p:cNvPr>
            <p:cNvSpPr>
              <a:spLocks noChangeArrowheads="1"/>
            </p:cNvSpPr>
            <p:nvPr/>
          </p:nvSpPr>
          <p:spPr bwMode="auto">
            <a:xfrm>
              <a:off x="81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5" name="Text Box 59">
              <a:extLst>
                <a:ext uri="{FF2B5EF4-FFF2-40B4-BE49-F238E27FC236}">
                  <a16:creationId xmlns:a16="http://schemas.microsoft.com/office/drawing/2014/main" id="{9F24BF51-0C5B-B64E-AFC4-36E2077823F5}"/>
                </a:ext>
              </a:extLst>
            </p:cNvPr>
            <p:cNvSpPr txBox="1">
              <a:spLocks noChangeArrowheads="1"/>
            </p:cNvSpPr>
            <p:nvPr/>
          </p:nvSpPr>
          <p:spPr bwMode="auto">
            <a:xfrm>
              <a:off x="576" y="95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A</a:t>
              </a:r>
            </a:p>
          </p:txBody>
        </p:sp>
      </p:grpSp>
      <p:grpSp>
        <p:nvGrpSpPr>
          <p:cNvPr id="46" name="Group 60">
            <a:extLst>
              <a:ext uri="{FF2B5EF4-FFF2-40B4-BE49-F238E27FC236}">
                <a16:creationId xmlns:a16="http://schemas.microsoft.com/office/drawing/2014/main" id="{84F29D23-B805-3645-AD84-7C0438D0D8FD}"/>
              </a:ext>
            </a:extLst>
          </p:cNvPr>
          <p:cNvGrpSpPr>
            <a:grpSpLocks/>
          </p:cNvGrpSpPr>
          <p:nvPr/>
        </p:nvGrpSpPr>
        <p:grpSpPr bwMode="auto">
          <a:xfrm>
            <a:off x="2803800" y="4297209"/>
            <a:ext cx="414338" cy="431800"/>
            <a:chOff x="432" y="1191"/>
            <a:chExt cx="192" cy="153"/>
          </a:xfrm>
          <a:solidFill>
            <a:schemeClr val="bg1">
              <a:lumMod val="95000"/>
            </a:schemeClr>
          </a:solidFill>
        </p:grpSpPr>
        <p:sp>
          <p:nvSpPr>
            <p:cNvPr id="47" name="Rectangle 61">
              <a:extLst>
                <a:ext uri="{FF2B5EF4-FFF2-40B4-BE49-F238E27FC236}">
                  <a16:creationId xmlns:a16="http://schemas.microsoft.com/office/drawing/2014/main" id="{504A6730-1F05-1C4D-A382-B48011FDBCDF}"/>
                </a:ext>
              </a:extLst>
            </p:cNvPr>
            <p:cNvSpPr>
              <a:spLocks noChangeArrowheads="1"/>
            </p:cNvSpPr>
            <p:nvPr/>
          </p:nvSpPr>
          <p:spPr bwMode="auto">
            <a:xfrm>
              <a:off x="432"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8" name="Rectangle 62">
              <a:extLst>
                <a:ext uri="{FF2B5EF4-FFF2-40B4-BE49-F238E27FC236}">
                  <a16:creationId xmlns:a16="http://schemas.microsoft.com/office/drawing/2014/main" id="{A2F4076A-9929-2843-94BE-FC14C7905601}"/>
                </a:ext>
              </a:extLst>
            </p:cNvPr>
            <p:cNvSpPr>
              <a:spLocks noChangeArrowheads="1"/>
            </p:cNvSpPr>
            <p:nvPr/>
          </p:nvSpPr>
          <p:spPr bwMode="auto">
            <a:xfrm>
              <a:off x="480"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49" name="Rectangle 63">
              <a:extLst>
                <a:ext uri="{FF2B5EF4-FFF2-40B4-BE49-F238E27FC236}">
                  <a16:creationId xmlns:a16="http://schemas.microsoft.com/office/drawing/2014/main" id="{045C789C-5769-4F43-96D3-EA7A1771B9B2}"/>
                </a:ext>
              </a:extLst>
            </p:cNvPr>
            <p:cNvSpPr>
              <a:spLocks noChangeArrowheads="1"/>
            </p:cNvSpPr>
            <p:nvPr/>
          </p:nvSpPr>
          <p:spPr bwMode="auto">
            <a:xfrm>
              <a:off x="528"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0" name="Rectangle 64">
              <a:extLst>
                <a:ext uri="{FF2B5EF4-FFF2-40B4-BE49-F238E27FC236}">
                  <a16:creationId xmlns:a16="http://schemas.microsoft.com/office/drawing/2014/main" id="{88AE7AA6-24E7-1D4B-932A-179CE8D249E2}"/>
                </a:ext>
              </a:extLst>
            </p:cNvPr>
            <p:cNvSpPr>
              <a:spLocks noChangeArrowheads="1"/>
            </p:cNvSpPr>
            <p:nvPr/>
          </p:nvSpPr>
          <p:spPr bwMode="auto">
            <a:xfrm>
              <a:off x="576"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1" name="Text Box 65">
              <a:extLst>
                <a:ext uri="{FF2B5EF4-FFF2-40B4-BE49-F238E27FC236}">
                  <a16:creationId xmlns:a16="http://schemas.microsoft.com/office/drawing/2014/main" id="{987EE1E7-AEFC-C84F-B16E-D1C6F3EFCE90}"/>
                </a:ext>
              </a:extLst>
            </p:cNvPr>
            <p:cNvSpPr txBox="1">
              <a:spLocks noChangeArrowheads="1"/>
            </p:cNvSpPr>
            <p:nvPr/>
          </p:nvSpPr>
          <p:spPr bwMode="auto">
            <a:xfrm>
              <a:off x="432" y="119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C</a:t>
              </a:r>
            </a:p>
          </p:txBody>
        </p:sp>
      </p:grpSp>
      <p:grpSp>
        <p:nvGrpSpPr>
          <p:cNvPr id="52" name="Group 66">
            <a:extLst>
              <a:ext uri="{FF2B5EF4-FFF2-40B4-BE49-F238E27FC236}">
                <a16:creationId xmlns:a16="http://schemas.microsoft.com/office/drawing/2014/main" id="{B5B5EC97-ACBC-3844-A80E-5C690284EFFC}"/>
              </a:ext>
            </a:extLst>
          </p:cNvPr>
          <p:cNvGrpSpPr>
            <a:grpSpLocks/>
          </p:cNvGrpSpPr>
          <p:nvPr/>
        </p:nvGrpSpPr>
        <p:grpSpPr bwMode="auto">
          <a:xfrm>
            <a:off x="1767163" y="3892396"/>
            <a:ext cx="1036637" cy="430213"/>
            <a:chOff x="432" y="1431"/>
            <a:chExt cx="480" cy="153"/>
          </a:xfrm>
          <a:solidFill>
            <a:schemeClr val="bg1">
              <a:lumMod val="95000"/>
            </a:schemeClr>
          </a:solidFill>
        </p:grpSpPr>
        <p:sp>
          <p:nvSpPr>
            <p:cNvPr id="53" name="Rectangle 67">
              <a:extLst>
                <a:ext uri="{FF2B5EF4-FFF2-40B4-BE49-F238E27FC236}">
                  <a16:creationId xmlns:a16="http://schemas.microsoft.com/office/drawing/2014/main" id="{A217552A-05B3-8443-95D8-F05D23199485}"/>
                </a:ext>
              </a:extLst>
            </p:cNvPr>
            <p:cNvSpPr>
              <a:spLocks noChangeArrowheads="1"/>
            </p:cNvSpPr>
            <p:nvPr/>
          </p:nvSpPr>
          <p:spPr bwMode="auto">
            <a:xfrm>
              <a:off x="43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4" name="Rectangle 68">
              <a:extLst>
                <a:ext uri="{FF2B5EF4-FFF2-40B4-BE49-F238E27FC236}">
                  <a16:creationId xmlns:a16="http://schemas.microsoft.com/office/drawing/2014/main" id="{6AC56D70-50E7-A446-B747-1C786719FCF6}"/>
                </a:ext>
              </a:extLst>
            </p:cNvPr>
            <p:cNvSpPr>
              <a:spLocks noChangeArrowheads="1"/>
            </p:cNvSpPr>
            <p:nvPr/>
          </p:nvSpPr>
          <p:spPr bwMode="auto">
            <a:xfrm>
              <a:off x="48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5" name="Rectangle 69">
              <a:extLst>
                <a:ext uri="{FF2B5EF4-FFF2-40B4-BE49-F238E27FC236}">
                  <a16:creationId xmlns:a16="http://schemas.microsoft.com/office/drawing/2014/main" id="{255A0A5A-7005-C541-8E8F-58C30DC2BCAC}"/>
                </a:ext>
              </a:extLst>
            </p:cNvPr>
            <p:cNvSpPr>
              <a:spLocks noChangeArrowheads="1"/>
            </p:cNvSpPr>
            <p:nvPr/>
          </p:nvSpPr>
          <p:spPr bwMode="auto">
            <a:xfrm>
              <a:off x="52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6" name="Rectangle 70">
              <a:extLst>
                <a:ext uri="{FF2B5EF4-FFF2-40B4-BE49-F238E27FC236}">
                  <a16:creationId xmlns:a16="http://schemas.microsoft.com/office/drawing/2014/main" id="{085C59F7-EF51-694E-8B24-AF93DDDD32BF}"/>
                </a:ext>
              </a:extLst>
            </p:cNvPr>
            <p:cNvSpPr>
              <a:spLocks noChangeArrowheads="1"/>
            </p:cNvSpPr>
            <p:nvPr/>
          </p:nvSpPr>
          <p:spPr bwMode="auto">
            <a:xfrm>
              <a:off x="57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7" name="Rectangle 71">
              <a:extLst>
                <a:ext uri="{FF2B5EF4-FFF2-40B4-BE49-F238E27FC236}">
                  <a16:creationId xmlns:a16="http://schemas.microsoft.com/office/drawing/2014/main" id="{094F032B-608F-6F4D-BE9F-2F00AA4505E2}"/>
                </a:ext>
              </a:extLst>
            </p:cNvPr>
            <p:cNvSpPr>
              <a:spLocks noChangeArrowheads="1"/>
            </p:cNvSpPr>
            <p:nvPr/>
          </p:nvSpPr>
          <p:spPr bwMode="auto">
            <a:xfrm>
              <a:off x="62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8" name="Rectangle 72">
              <a:extLst>
                <a:ext uri="{FF2B5EF4-FFF2-40B4-BE49-F238E27FC236}">
                  <a16:creationId xmlns:a16="http://schemas.microsoft.com/office/drawing/2014/main" id="{DC9321B1-9DF1-0F43-9E3B-158BE6DC20F2}"/>
                </a:ext>
              </a:extLst>
            </p:cNvPr>
            <p:cNvSpPr>
              <a:spLocks noChangeArrowheads="1"/>
            </p:cNvSpPr>
            <p:nvPr/>
          </p:nvSpPr>
          <p:spPr bwMode="auto">
            <a:xfrm>
              <a:off x="67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59" name="Rectangle 73">
              <a:extLst>
                <a:ext uri="{FF2B5EF4-FFF2-40B4-BE49-F238E27FC236}">
                  <a16:creationId xmlns:a16="http://schemas.microsoft.com/office/drawing/2014/main" id="{449476B4-65D5-3D44-83C8-5A1BDBF0EA88}"/>
                </a:ext>
              </a:extLst>
            </p:cNvPr>
            <p:cNvSpPr>
              <a:spLocks noChangeArrowheads="1"/>
            </p:cNvSpPr>
            <p:nvPr/>
          </p:nvSpPr>
          <p:spPr bwMode="auto">
            <a:xfrm>
              <a:off x="72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60" name="Rectangle 74">
              <a:extLst>
                <a:ext uri="{FF2B5EF4-FFF2-40B4-BE49-F238E27FC236}">
                  <a16:creationId xmlns:a16="http://schemas.microsoft.com/office/drawing/2014/main" id="{AA5095F0-74DA-BC4E-AADE-441F9D654FDA}"/>
                </a:ext>
              </a:extLst>
            </p:cNvPr>
            <p:cNvSpPr>
              <a:spLocks noChangeArrowheads="1"/>
            </p:cNvSpPr>
            <p:nvPr/>
          </p:nvSpPr>
          <p:spPr bwMode="auto">
            <a:xfrm>
              <a:off x="76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61" name="Rectangle 75">
              <a:extLst>
                <a:ext uri="{FF2B5EF4-FFF2-40B4-BE49-F238E27FC236}">
                  <a16:creationId xmlns:a16="http://schemas.microsoft.com/office/drawing/2014/main" id="{C7391A92-2F9C-1048-B55B-6CA7779C1CED}"/>
                </a:ext>
              </a:extLst>
            </p:cNvPr>
            <p:cNvSpPr>
              <a:spLocks noChangeArrowheads="1"/>
            </p:cNvSpPr>
            <p:nvPr/>
          </p:nvSpPr>
          <p:spPr bwMode="auto">
            <a:xfrm>
              <a:off x="81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62" name="Rectangle 76">
              <a:extLst>
                <a:ext uri="{FF2B5EF4-FFF2-40B4-BE49-F238E27FC236}">
                  <a16:creationId xmlns:a16="http://schemas.microsoft.com/office/drawing/2014/main" id="{5DA543FD-439E-7847-AD6F-0B896B1A2B1B}"/>
                </a:ext>
              </a:extLst>
            </p:cNvPr>
            <p:cNvSpPr>
              <a:spLocks noChangeArrowheads="1"/>
            </p:cNvSpPr>
            <p:nvPr/>
          </p:nvSpPr>
          <p:spPr bwMode="auto">
            <a:xfrm>
              <a:off x="86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63" name="Text Box 77">
              <a:extLst>
                <a:ext uri="{FF2B5EF4-FFF2-40B4-BE49-F238E27FC236}">
                  <a16:creationId xmlns:a16="http://schemas.microsoft.com/office/drawing/2014/main" id="{28DF8D3B-B545-8646-B1AC-9CBA88AA9225}"/>
                </a:ext>
              </a:extLst>
            </p:cNvPr>
            <p:cNvSpPr txBox="1">
              <a:spLocks noChangeArrowheads="1"/>
            </p:cNvSpPr>
            <p:nvPr/>
          </p:nvSpPr>
          <p:spPr bwMode="auto">
            <a:xfrm>
              <a:off x="576" y="1431"/>
              <a:ext cx="133" cy="99"/>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B</a:t>
              </a:r>
            </a:p>
          </p:txBody>
        </p:sp>
      </p:grpSp>
      <p:sp>
        <p:nvSpPr>
          <p:cNvPr id="64" name="Rectangle 78">
            <a:extLst>
              <a:ext uri="{FF2B5EF4-FFF2-40B4-BE49-F238E27FC236}">
                <a16:creationId xmlns:a16="http://schemas.microsoft.com/office/drawing/2014/main" id="{E5933D1B-F7F0-BC40-8713-1BB36906FA57}"/>
              </a:ext>
            </a:extLst>
          </p:cNvPr>
          <p:cNvSpPr>
            <a:spLocks noChangeArrowheads="1"/>
          </p:cNvSpPr>
          <p:nvPr/>
        </p:nvSpPr>
        <p:spPr bwMode="auto">
          <a:xfrm>
            <a:off x="835300" y="3511396"/>
            <a:ext cx="931863"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65" name="Rectangle 79">
            <a:extLst>
              <a:ext uri="{FF2B5EF4-FFF2-40B4-BE49-F238E27FC236}">
                <a16:creationId xmlns:a16="http://schemas.microsoft.com/office/drawing/2014/main" id="{0264C099-39A6-8940-A671-78D9E12D3528}"/>
              </a:ext>
            </a:extLst>
          </p:cNvPr>
          <p:cNvSpPr>
            <a:spLocks noChangeArrowheads="1"/>
          </p:cNvSpPr>
          <p:nvPr/>
        </p:nvSpPr>
        <p:spPr bwMode="auto">
          <a:xfrm>
            <a:off x="1767163" y="3917796"/>
            <a:ext cx="1036637" cy="404813"/>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66" name="Rectangle 80">
            <a:extLst>
              <a:ext uri="{FF2B5EF4-FFF2-40B4-BE49-F238E27FC236}">
                <a16:creationId xmlns:a16="http://schemas.microsoft.com/office/drawing/2014/main" id="{6A549F43-ECA1-474A-A1F3-1A744696235F}"/>
              </a:ext>
            </a:extLst>
          </p:cNvPr>
          <p:cNvSpPr>
            <a:spLocks noChangeArrowheads="1"/>
          </p:cNvSpPr>
          <p:nvPr/>
        </p:nvSpPr>
        <p:spPr bwMode="auto">
          <a:xfrm>
            <a:off x="2803800" y="4322609"/>
            <a:ext cx="414338"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67" name="Line 81">
            <a:extLst>
              <a:ext uri="{FF2B5EF4-FFF2-40B4-BE49-F238E27FC236}">
                <a16:creationId xmlns:a16="http://schemas.microsoft.com/office/drawing/2014/main" id="{2DB60840-5B01-0641-B238-1B503EA25F1C}"/>
              </a:ext>
            </a:extLst>
          </p:cNvPr>
          <p:cNvSpPr>
            <a:spLocks noChangeShapeType="1"/>
          </p:cNvSpPr>
          <p:nvPr/>
        </p:nvSpPr>
        <p:spPr bwMode="auto">
          <a:xfrm>
            <a:off x="835300" y="3917796"/>
            <a:ext cx="0" cy="1217613"/>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sp>
        <p:nvSpPr>
          <p:cNvPr id="68" name="Line 82">
            <a:extLst>
              <a:ext uri="{FF2B5EF4-FFF2-40B4-BE49-F238E27FC236}">
                <a16:creationId xmlns:a16="http://schemas.microsoft.com/office/drawing/2014/main" id="{ED47964D-B4E5-E54B-88E2-0532D8CDE72D}"/>
              </a:ext>
            </a:extLst>
          </p:cNvPr>
          <p:cNvSpPr>
            <a:spLocks noChangeShapeType="1"/>
          </p:cNvSpPr>
          <p:nvPr/>
        </p:nvSpPr>
        <p:spPr bwMode="auto">
          <a:xfrm>
            <a:off x="835300" y="5135409"/>
            <a:ext cx="2382838" cy="0"/>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sp>
        <p:nvSpPr>
          <p:cNvPr id="69" name="Text Box 83">
            <a:extLst>
              <a:ext uri="{FF2B5EF4-FFF2-40B4-BE49-F238E27FC236}">
                <a16:creationId xmlns:a16="http://schemas.microsoft.com/office/drawing/2014/main" id="{E18930B1-C2C1-2C44-962D-2B09A1C6AF30}"/>
              </a:ext>
            </a:extLst>
          </p:cNvPr>
          <p:cNvSpPr txBox="1">
            <a:spLocks noChangeArrowheads="1"/>
          </p:cNvSpPr>
          <p:nvPr/>
        </p:nvSpPr>
        <p:spPr bwMode="auto">
          <a:xfrm>
            <a:off x="1043263" y="3981296"/>
            <a:ext cx="611065" cy="276999"/>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9 min.</a:t>
            </a:r>
          </a:p>
        </p:txBody>
      </p:sp>
      <p:sp>
        <p:nvSpPr>
          <p:cNvPr id="70" name="Line 84">
            <a:extLst>
              <a:ext uri="{FF2B5EF4-FFF2-40B4-BE49-F238E27FC236}">
                <a16:creationId xmlns:a16="http://schemas.microsoft.com/office/drawing/2014/main" id="{DB5D67BA-0DFB-AD44-BD5B-398AD249D883}"/>
              </a:ext>
            </a:extLst>
          </p:cNvPr>
          <p:cNvSpPr>
            <a:spLocks noChangeShapeType="1"/>
          </p:cNvSpPr>
          <p:nvPr/>
        </p:nvSpPr>
        <p:spPr bwMode="auto">
          <a:xfrm>
            <a:off x="835300" y="4187671"/>
            <a:ext cx="931863"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71" name="Line 85">
            <a:extLst>
              <a:ext uri="{FF2B5EF4-FFF2-40B4-BE49-F238E27FC236}">
                <a16:creationId xmlns:a16="http://schemas.microsoft.com/office/drawing/2014/main" id="{4B16D11F-D283-B44C-91C9-30E819500CC5}"/>
              </a:ext>
            </a:extLst>
          </p:cNvPr>
          <p:cNvSpPr>
            <a:spLocks noChangeShapeType="1"/>
          </p:cNvSpPr>
          <p:nvPr/>
        </p:nvSpPr>
        <p:spPr bwMode="auto">
          <a:xfrm>
            <a:off x="835300" y="4594071"/>
            <a:ext cx="1968500"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72" name="Text Box 86">
            <a:extLst>
              <a:ext uri="{FF2B5EF4-FFF2-40B4-BE49-F238E27FC236}">
                <a16:creationId xmlns:a16="http://schemas.microsoft.com/office/drawing/2014/main" id="{0E678C8A-A2A5-0042-90F3-351B0D20450A}"/>
              </a:ext>
            </a:extLst>
          </p:cNvPr>
          <p:cNvSpPr txBox="1">
            <a:spLocks noChangeArrowheads="1"/>
          </p:cNvSpPr>
          <p:nvPr/>
        </p:nvSpPr>
        <p:spPr bwMode="auto">
          <a:xfrm>
            <a:off x="1249638" y="4271809"/>
            <a:ext cx="682625" cy="276225"/>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19 min.</a:t>
            </a:r>
          </a:p>
        </p:txBody>
      </p:sp>
      <p:sp>
        <p:nvSpPr>
          <p:cNvPr id="73" name="Text Box 87">
            <a:extLst>
              <a:ext uri="{FF2B5EF4-FFF2-40B4-BE49-F238E27FC236}">
                <a16:creationId xmlns:a16="http://schemas.microsoft.com/office/drawing/2014/main" id="{555E97B0-BCE5-4548-A7B4-885895C31245}"/>
              </a:ext>
            </a:extLst>
          </p:cNvPr>
          <p:cNvSpPr txBox="1">
            <a:spLocks noChangeArrowheads="1"/>
          </p:cNvSpPr>
          <p:nvPr/>
        </p:nvSpPr>
        <p:spPr bwMode="auto">
          <a:xfrm>
            <a:off x="1457600" y="4678209"/>
            <a:ext cx="696024" cy="276999"/>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23 min.</a:t>
            </a:r>
          </a:p>
        </p:txBody>
      </p:sp>
      <p:sp>
        <p:nvSpPr>
          <p:cNvPr id="75" name="Line 89">
            <a:extLst>
              <a:ext uri="{FF2B5EF4-FFF2-40B4-BE49-F238E27FC236}">
                <a16:creationId xmlns:a16="http://schemas.microsoft.com/office/drawing/2014/main" id="{822B7013-8EE9-5B4C-A7F3-772602E67F96}"/>
              </a:ext>
            </a:extLst>
          </p:cNvPr>
          <p:cNvSpPr>
            <a:spLocks noChangeShapeType="1"/>
          </p:cNvSpPr>
          <p:nvPr/>
        </p:nvSpPr>
        <p:spPr bwMode="auto">
          <a:xfrm>
            <a:off x="835300" y="5000471"/>
            <a:ext cx="2382838"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76" name="Rectangle 91">
            <a:extLst>
              <a:ext uri="{FF2B5EF4-FFF2-40B4-BE49-F238E27FC236}">
                <a16:creationId xmlns:a16="http://schemas.microsoft.com/office/drawing/2014/main" id="{8043BA3B-EF60-144A-BF0B-29F4E61EFAB5}"/>
              </a:ext>
            </a:extLst>
          </p:cNvPr>
          <p:cNvSpPr>
            <a:spLocks noChangeArrowheads="1"/>
          </p:cNvSpPr>
          <p:nvPr/>
        </p:nvSpPr>
        <p:spPr bwMode="auto">
          <a:xfrm>
            <a:off x="4812790" y="3917796"/>
            <a:ext cx="414338" cy="1217613"/>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77" name="Rectangle 92">
            <a:extLst>
              <a:ext uri="{FF2B5EF4-FFF2-40B4-BE49-F238E27FC236}">
                <a16:creationId xmlns:a16="http://schemas.microsoft.com/office/drawing/2014/main" id="{201C4074-B497-8248-A962-60BDE4E08D73}"/>
              </a:ext>
            </a:extLst>
          </p:cNvPr>
          <p:cNvSpPr>
            <a:spLocks noChangeArrowheads="1"/>
          </p:cNvSpPr>
          <p:nvPr/>
        </p:nvSpPr>
        <p:spPr bwMode="auto">
          <a:xfrm>
            <a:off x="5227128" y="4322609"/>
            <a:ext cx="1554162" cy="8128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sp>
        <p:nvSpPr>
          <p:cNvPr id="78" name="Rectangle 93">
            <a:extLst>
              <a:ext uri="{FF2B5EF4-FFF2-40B4-BE49-F238E27FC236}">
                <a16:creationId xmlns:a16="http://schemas.microsoft.com/office/drawing/2014/main" id="{F5B1B30D-5506-0D4A-9937-55CD018771E4}"/>
              </a:ext>
            </a:extLst>
          </p:cNvPr>
          <p:cNvSpPr>
            <a:spLocks noChangeArrowheads="1"/>
          </p:cNvSpPr>
          <p:nvPr/>
        </p:nvSpPr>
        <p:spPr bwMode="auto">
          <a:xfrm>
            <a:off x="6781290" y="4729009"/>
            <a:ext cx="414338" cy="406400"/>
          </a:xfrm>
          <a:prstGeom prst="rect">
            <a:avLst/>
          </a:prstGeom>
          <a:solidFill>
            <a:schemeClr val="accent5">
              <a:lumMod val="40000"/>
              <a:lumOff val="60000"/>
            </a:schemeClr>
          </a:solidFill>
          <a:ln w="9525">
            <a:noFill/>
            <a:miter lim="800000"/>
            <a:headEnd/>
            <a:tailEnd/>
          </a:ln>
        </p:spPr>
        <p:txBody>
          <a:bodyPr wrap="none" anchor="ctr"/>
          <a:lstStyle/>
          <a:p>
            <a:endParaRPr lang="en-US">
              <a:latin typeface="Univers LT 45 Light" panose="02000403030000020003" pitchFamily="2" charset="0"/>
            </a:endParaRPr>
          </a:p>
        </p:txBody>
      </p:sp>
      <p:grpSp>
        <p:nvGrpSpPr>
          <p:cNvPr id="79" name="Group 94">
            <a:extLst>
              <a:ext uri="{FF2B5EF4-FFF2-40B4-BE49-F238E27FC236}">
                <a16:creationId xmlns:a16="http://schemas.microsoft.com/office/drawing/2014/main" id="{D2060558-D362-1C46-83A3-584EF8BB6AA3}"/>
              </a:ext>
            </a:extLst>
          </p:cNvPr>
          <p:cNvGrpSpPr>
            <a:grpSpLocks/>
          </p:cNvGrpSpPr>
          <p:nvPr/>
        </p:nvGrpSpPr>
        <p:grpSpPr bwMode="auto">
          <a:xfrm>
            <a:off x="6989253" y="4703609"/>
            <a:ext cx="1035050" cy="431800"/>
            <a:chOff x="432" y="1431"/>
            <a:chExt cx="480" cy="153"/>
          </a:xfrm>
          <a:solidFill>
            <a:schemeClr val="bg1">
              <a:lumMod val="95000"/>
            </a:schemeClr>
          </a:solidFill>
        </p:grpSpPr>
        <p:sp>
          <p:nvSpPr>
            <p:cNvPr id="80" name="Rectangle 95">
              <a:extLst>
                <a:ext uri="{FF2B5EF4-FFF2-40B4-BE49-F238E27FC236}">
                  <a16:creationId xmlns:a16="http://schemas.microsoft.com/office/drawing/2014/main" id="{F7B52D50-E9B7-E44D-8A8A-04E52C1A3A34}"/>
                </a:ext>
              </a:extLst>
            </p:cNvPr>
            <p:cNvSpPr>
              <a:spLocks noChangeArrowheads="1"/>
            </p:cNvSpPr>
            <p:nvPr/>
          </p:nvSpPr>
          <p:spPr bwMode="auto">
            <a:xfrm>
              <a:off x="43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1" name="Rectangle 96">
              <a:extLst>
                <a:ext uri="{FF2B5EF4-FFF2-40B4-BE49-F238E27FC236}">
                  <a16:creationId xmlns:a16="http://schemas.microsoft.com/office/drawing/2014/main" id="{8A365EC1-70C1-9F43-A256-2AB22271B019}"/>
                </a:ext>
              </a:extLst>
            </p:cNvPr>
            <p:cNvSpPr>
              <a:spLocks noChangeArrowheads="1"/>
            </p:cNvSpPr>
            <p:nvPr/>
          </p:nvSpPr>
          <p:spPr bwMode="auto">
            <a:xfrm>
              <a:off x="48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2" name="Rectangle 97">
              <a:extLst>
                <a:ext uri="{FF2B5EF4-FFF2-40B4-BE49-F238E27FC236}">
                  <a16:creationId xmlns:a16="http://schemas.microsoft.com/office/drawing/2014/main" id="{A7E00E47-583C-644A-8490-CAD9D42B7F42}"/>
                </a:ext>
              </a:extLst>
            </p:cNvPr>
            <p:cNvSpPr>
              <a:spLocks noChangeArrowheads="1"/>
            </p:cNvSpPr>
            <p:nvPr/>
          </p:nvSpPr>
          <p:spPr bwMode="auto">
            <a:xfrm>
              <a:off x="52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3" name="Rectangle 98">
              <a:extLst>
                <a:ext uri="{FF2B5EF4-FFF2-40B4-BE49-F238E27FC236}">
                  <a16:creationId xmlns:a16="http://schemas.microsoft.com/office/drawing/2014/main" id="{90011411-C801-8F43-B298-782E65348104}"/>
                </a:ext>
              </a:extLst>
            </p:cNvPr>
            <p:cNvSpPr>
              <a:spLocks noChangeArrowheads="1"/>
            </p:cNvSpPr>
            <p:nvPr/>
          </p:nvSpPr>
          <p:spPr bwMode="auto">
            <a:xfrm>
              <a:off x="57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4" name="Rectangle 99">
              <a:extLst>
                <a:ext uri="{FF2B5EF4-FFF2-40B4-BE49-F238E27FC236}">
                  <a16:creationId xmlns:a16="http://schemas.microsoft.com/office/drawing/2014/main" id="{B3E3AF4F-169B-DB4C-9B17-517F0AE38BC0}"/>
                </a:ext>
              </a:extLst>
            </p:cNvPr>
            <p:cNvSpPr>
              <a:spLocks noChangeArrowheads="1"/>
            </p:cNvSpPr>
            <p:nvPr/>
          </p:nvSpPr>
          <p:spPr bwMode="auto">
            <a:xfrm>
              <a:off x="62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5" name="Rectangle 100">
              <a:extLst>
                <a:ext uri="{FF2B5EF4-FFF2-40B4-BE49-F238E27FC236}">
                  <a16:creationId xmlns:a16="http://schemas.microsoft.com/office/drawing/2014/main" id="{DBC24F15-B3CC-5644-BBFB-967271A40654}"/>
                </a:ext>
              </a:extLst>
            </p:cNvPr>
            <p:cNvSpPr>
              <a:spLocks noChangeArrowheads="1"/>
            </p:cNvSpPr>
            <p:nvPr/>
          </p:nvSpPr>
          <p:spPr bwMode="auto">
            <a:xfrm>
              <a:off x="672"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6" name="Rectangle 101">
              <a:extLst>
                <a:ext uri="{FF2B5EF4-FFF2-40B4-BE49-F238E27FC236}">
                  <a16:creationId xmlns:a16="http://schemas.microsoft.com/office/drawing/2014/main" id="{10EB672B-FCA7-8842-AA67-21AF433AE95E}"/>
                </a:ext>
              </a:extLst>
            </p:cNvPr>
            <p:cNvSpPr>
              <a:spLocks noChangeArrowheads="1"/>
            </p:cNvSpPr>
            <p:nvPr/>
          </p:nvSpPr>
          <p:spPr bwMode="auto">
            <a:xfrm>
              <a:off x="720"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7" name="Rectangle 102">
              <a:extLst>
                <a:ext uri="{FF2B5EF4-FFF2-40B4-BE49-F238E27FC236}">
                  <a16:creationId xmlns:a16="http://schemas.microsoft.com/office/drawing/2014/main" id="{007F412E-3690-9646-B6F5-DE42AB269E30}"/>
                </a:ext>
              </a:extLst>
            </p:cNvPr>
            <p:cNvSpPr>
              <a:spLocks noChangeArrowheads="1"/>
            </p:cNvSpPr>
            <p:nvPr/>
          </p:nvSpPr>
          <p:spPr bwMode="auto">
            <a:xfrm>
              <a:off x="768"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8" name="Rectangle 103">
              <a:extLst>
                <a:ext uri="{FF2B5EF4-FFF2-40B4-BE49-F238E27FC236}">
                  <a16:creationId xmlns:a16="http://schemas.microsoft.com/office/drawing/2014/main" id="{6429D299-3A6D-D546-A1DD-8473FA40DD91}"/>
                </a:ext>
              </a:extLst>
            </p:cNvPr>
            <p:cNvSpPr>
              <a:spLocks noChangeArrowheads="1"/>
            </p:cNvSpPr>
            <p:nvPr/>
          </p:nvSpPr>
          <p:spPr bwMode="auto">
            <a:xfrm>
              <a:off x="816"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89" name="Rectangle 104">
              <a:extLst>
                <a:ext uri="{FF2B5EF4-FFF2-40B4-BE49-F238E27FC236}">
                  <a16:creationId xmlns:a16="http://schemas.microsoft.com/office/drawing/2014/main" id="{D5103ECD-0E17-854B-B652-825702AFDB53}"/>
                </a:ext>
              </a:extLst>
            </p:cNvPr>
            <p:cNvSpPr>
              <a:spLocks noChangeArrowheads="1"/>
            </p:cNvSpPr>
            <p:nvPr/>
          </p:nvSpPr>
          <p:spPr bwMode="auto">
            <a:xfrm>
              <a:off x="864" y="144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0" name="Text Box 105">
              <a:extLst>
                <a:ext uri="{FF2B5EF4-FFF2-40B4-BE49-F238E27FC236}">
                  <a16:creationId xmlns:a16="http://schemas.microsoft.com/office/drawing/2014/main" id="{678F34D4-C5E7-6743-910B-721B8127403B}"/>
                </a:ext>
              </a:extLst>
            </p:cNvPr>
            <p:cNvSpPr txBox="1">
              <a:spLocks noChangeArrowheads="1"/>
            </p:cNvSpPr>
            <p:nvPr/>
          </p:nvSpPr>
          <p:spPr bwMode="auto">
            <a:xfrm>
              <a:off x="577" y="143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B</a:t>
              </a:r>
            </a:p>
          </p:txBody>
        </p:sp>
      </p:grpSp>
      <p:sp>
        <p:nvSpPr>
          <p:cNvPr id="91" name="Rectangle 106">
            <a:extLst>
              <a:ext uri="{FF2B5EF4-FFF2-40B4-BE49-F238E27FC236}">
                <a16:creationId xmlns:a16="http://schemas.microsoft.com/office/drawing/2014/main" id="{2B8A8E5E-0277-864B-9607-EB32DE387074}"/>
              </a:ext>
            </a:extLst>
          </p:cNvPr>
          <p:cNvSpPr>
            <a:spLocks noChangeArrowheads="1"/>
          </p:cNvSpPr>
          <p:nvPr/>
        </p:nvSpPr>
        <p:spPr bwMode="auto">
          <a:xfrm>
            <a:off x="6989253" y="4729009"/>
            <a:ext cx="1035050"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92" name="Line 107">
            <a:extLst>
              <a:ext uri="{FF2B5EF4-FFF2-40B4-BE49-F238E27FC236}">
                <a16:creationId xmlns:a16="http://schemas.microsoft.com/office/drawing/2014/main" id="{45A3F53D-CC9C-C346-8D97-01120B47FE24}"/>
              </a:ext>
            </a:extLst>
          </p:cNvPr>
          <p:cNvSpPr>
            <a:spLocks noChangeShapeType="1"/>
          </p:cNvSpPr>
          <p:nvPr/>
        </p:nvSpPr>
        <p:spPr bwMode="auto">
          <a:xfrm>
            <a:off x="4812790" y="3917796"/>
            <a:ext cx="0" cy="1217613"/>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sp>
        <p:nvSpPr>
          <p:cNvPr id="93" name="Line 108">
            <a:extLst>
              <a:ext uri="{FF2B5EF4-FFF2-40B4-BE49-F238E27FC236}">
                <a16:creationId xmlns:a16="http://schemas.microsoft.com/office/drawing/2014/main" id="{C3DEF293-E641-1B4D-A929-E5E5FA9802BC}"/>
              </a:ext>
            </a:extLst>
          </p:cNvPr>
          <p:cNvSpPr>
            <a:spLocks noChangeShapeType="1"/>
          </p:cNvSpPr>
          <p:nvPr/>
        </p:nvSpPr>
        <p:spPr bwMode="auto">
          <a:xfrm>
            <a:off x="4812790" y="5135409"/>
            <a:ext cx="2382838" cy="0"/>
          </a:xfrm>
          <a:prstGeom prst="line">
            <a:avLst/>
          </a:prstGeom>
          <a:noFill/>
          <a:ln w="9525">
            <a:solidFill>
              <a:schemeClr val="tx1"/>
            </a:solidFill>
            <a:round/>
            <a:headEnd/>
            <a:tailEnd/>
          </a:ln>
        </p:spPr>
        <p:txBody>
          <a:bodyPr/>
          <a:lstStyle/>
          <a:p>
            <a:endParaRPr lang="en-US">
              <a:latin typeface="Univers LT 45 Light" panose="02000403030000020003" pitchFamily="2" charset="0"/>
            </a:endParaRPr>
          </a:p>
        </p:txBody>
      </p:sp>
      <p:grpSp>
        <p:nvGrpSpPr>
          <p:cNvPr id="94" name="Group 109">
            <a:extLst>
              <a:ext uri="{FF2B5EF4-FFF2-40B4-BE49-F238E27FC236}">
                <a16:creationId xmlns:a16="http://schemas.microsoft.com/office/drawing/2014/main" id="{B2292E65-4264-3A48-8CED-78C7516C548C}"/>
              </a:ext>
            </a:extLst>
          </p:cNvPr>
          <p:cNvGrpSpPr>
            <a:grpSpLocks/>
          </p:cNvGrpSpPr>
          <p:nvPr/>
        </p:nvGrpSpPr>
        <p:grpSpPr bwMode="auto">
          <a:xfrm>
            <a:off x="5227128" y="3892396"/>
            <a:ext cx="828675" cy="430213"/>
            <a:chOff x="432" y="1671"/>
            <a:chExt cx="384" cy="153"/>
          </a:xfrm>
          <a:solidFill>
            <a:schemeClr val="bg1">
              <a:lumMod val="95000"/>
            </a:schemeClr>
          </a:solidFill>
        </p:grpSpPr>
        <p:sp>
          <p:nvSpPr>
            <p:cNvPr id="95" name="Rectangle 110">
              <a:extLst>
                <a:ext uri="{FF2B5EF4-FFF2-40B4-BE49-F238E27FC236}">
                  <a16:creationId xmlns:a16="http://schemas.microsoft.com/office/drawing/2014/main" id="{9D50D07E-A5AD-9B41-8636-1ABA1DA1B4D2}"/>
                </a:ext>
              </a:extLst>
            </p:cNvPr>
            <p:cNvSpPr>
              <a:spLocks noChangeArrowheads="1"/>
            </p:cNvSpPr>
            <p:nvPr/>
          </p:nvSpPr>
          <p:spPr bwMode="auto">
            <a:xfrm>
              <a:off x="43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6" name="Rectangle 111">
              <a:extLst>
                <a:ext uri="{FF2B5EF4-FFF2-40B4-BE49-F238E27FC236}">
                  <a16:creationId xmlns:a16="http://schemas.microsoft.com/office/drawing/2014/main" id="{022E8AED-4596-CC4B-B777-4A93C87870EF}"/>
                </a:ext>
              </a:extLst>
            </p:cNvPr>
            <p:cNvSpPr>
              <a:spLocks noChangeArrowheads="1"/>
            </p:cNvSpPr>
            <p:nvPr/>
          </p:nvSpPr>
          <p:spPr bwMode="auto">
            <a:xfrm>
              <a:off x="48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7" name="Rectangle 112">
              <a:extLst>
                <a:ext uri="{FF2B5EF4-FFF2-40B4-BE49-F238E27FC236}">
                  <a16:creationId xmlns:a16="http://schemas.microsoft.com/office/drawing/2014/main" id="{2CD6996F-3DB0-6747-9712-2B41E20BA9D0}"/>
                </a:ext>
              </a:extLst>
            </p:cNvPr>
            <p:cNvSpPr>
              <a:spLocks noChangeArrowheads="1"/>
            </p:cNvSpPr>
            <p:nvPr/>
          </p:nvSpPr>
          <p:spPr bwMode="auto">
            <a:xfrm>
              <a:off x="52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8" name="Rectangle 113">
              <a:extLst>
                <a:ext uri="{FF2B5EF4-FFF2-40B4-BE49-F238E27FC236}">
                  <a16:creationId xmlns:a16="http://schemas.microsoft.com/office/drawing/2014/main" id="{D657CFD4-3E81-5942-9127-8E6BAA681F10}"/>
                </a:ext>
              </a:extLst>
            </p:cNvPr>
            <p:cNvSpPr>
              <a:spLocks noChangeArrowheads="1"/>
            </p:cNvSpPr>
            <p:nvPr/>
          </p:nvSpPr>
          <p:spPr bwMode="auto">
            <a:xfrm>
              <a:off x="576"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99" name="Rectangle 114">
              <a:extLst>
                <a:ext uri="{FF2B5EF4-FFF2-40B4-BE49-F238E27FC236}">
                  <a16:creationId xmlns:a16="http://schemas.microsoft.com/office/drawing/2014/main" id="{EA0DBFAB-786B-174A-9523-CEEA89D6409E}"/>
                </a:ext>
              </a:extLst>
            </p:cNvPr>
            <p:cNvSpPr>
              <a:spLocks noChangeArrowheads="1"/>
            </p:cNvSpPr>
            <p:nvPr/>
          </p:nvSpPr>
          <p:spPr bwMode="auto">
            <a:xfrm>
              <a:off x="624"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0" name="Rectangle 115">
              <a:extLst>
                <a:ext uri="{FF2B5EF4-FFF2-40B4-BE49-F238E27FC236}">
                  <a16:creationId xmlns:a16="http://schemas.microsoft.com/office/drawing/2014/main" id="{62EFEB07-77FD-F94F-91A7-B3FB91BEC865}"/>
                </a:ext>
              </a:extLst>
            </p:cNvPr>
            <p:cNvSpPr>
              <a:spLocks noChangeArrowheads="1"/>
            </p:cNvSpPr>
            <p:nvPr/>
          </p:nvSpPr>
          <p:spPr bwMode="auto">
            <a:xfrm>
              <a:off x="672"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1" name="Rectangle 116">
              <a:extLst>
                <a:ext uri="{FF2B5EF4-FFF2-40B4-BE49-F238E27FC236}">
                  <a16:creationId xmlns:a16="http://schemas.microsoft.com/office/drawing/2014/main" id="{67A1EF3C-4D51-274B-ADCC-D2C050CB7A5A}"/>
                </a:ext>
              </a:extLst>
            </p:cNvPr>
            <p:cNvSpPr>
              <a:spLocks noChangeArrowheads="1"/>
            </p:cNvSpPr>
            <p:nvPr/>
          </p:nvSpPr>
          <p:spPr bwMode="auto">
            <a:xfrm>
              <a:off x="720"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2" name="Rectangle 117">
              <a:extLst>
                <a:ext uri="{FF2B5EF4-FFF2-40B4-BE49-F238E27FC236}">
                  <a16:creationId xmlns:a16="http://schemas.microsoft.com/office/drawing/2014/main" id="{146E1030-1C4D-4C4A-8795-C758EC607037}"/>
                </a:ext>
              </a:extLst>
            </p:cNvPr>
            <p:cNvSpPr>
              <a:spLocks noChangeArrowheads="1"/>
            </p:cNvSpPr>
            <p:nvPr/>
          </p:nvSpPr>
          <p:spPr bwMode="auto">
            <a:xfrm>
              <a:off x="768" y="168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3" name="Text Box 118">
              <a:extLst>
                <a:ext uri="{FF2B5EF4-FFF2-40B4-BE49-F238E27FC236}">
                  <a16:creationId xmlns:a16="http://schemas.microsoft.com/office/drawing/2014/main" id="{AC277DAB-AA86-604E-948F-A9B50EEA8E8C}"/>
                </a:ext>
              </a:extLst>
            </p:cNvPr>
            <p:cNvSpPr txBox="1">
              <a:spLocks noChangeArrowheads="1"/>
            </p:cNvSpPr>
            <p:nvPr/>
          </p:nvSpPr>
          <p:spPr bwMode="auto">
            <a:xfrm>
              <a:off x="528" y="1671"/>
              <a:ext cx="137" cy="99"/>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D</a:t>
              </a:r>
            </a:p>
          </p:txBody>
        </p:sp>
      </p:grpSp>
      <p:sp>
        <p:nvSpPr>
          <p:cNvPr id="104" name="Rectangle 119">
            <a:extLst>
              <a:ext uri="{FF2B5EF4-FFF2-40B4-BE49-F238E27FC236}">
                <a16:creationId xmlns:a16="http://schemas.microsoft.com/office/drawing/2014/main" id="{D2B7DDA9-78D2-0E47-A162-7F3E3DCF24ED}"/>
              </a:ext>
            </a:extLst>
          </p:cNvPr>
          <p:cNvSpPr>
            <a:spLocks noChangeArrowheads="1"/>
          </p:cNvSpPr>
          <p:nvPr/>
        </p:nvSpPr>
        <p:spPr bwMode="auto">
          <a:xfrm>
            <a:off x="5227128" y="3917796"/>
            <a:ext cx="828675" cy="404813"/>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grpSp>
        <p:nvGrpSpPr>
          <p:cNvPr id="105" name="Group 120">
            <a:extLst>
              <a:ext uri="{FF2B5EF4-FFF2-40B4-BE49-F238E27FC236}">
                <a16:creationId xmlns:a16="http://schemas.microsoft.com/office/drawing/2014/main" id="{C747D9B6-C401-D941-B20A-2FF5C7AC6716}"/>
              </a:ext>
            </a:extLst>
          </p:cNvPr>
          <p:cNvGrpSpPr>
            <a:grpSpLocks/>
          </p:cNvGrpSpPr>
          <p:nvPr/>
        </p:nvGrpSpPr>
        <p:grpSpPr bwMode="auto">
          <a:xfrm>
            <a:off x="6055803" y="4297209"/>
            <a:ext cx="933450" cy="431800"/>
            <a:chOff x="432" y="951"/>
            <a:chExt cx="432" cy="153"/>
          </a:xfrm>
          <a:solidFill>
            <a:schemeClr val="bg1">
              <a:lumMod val="95000"/>
            </a:schemeClr>
          </a:solidFill>
        </p:grpSpPr>
        <p:sp>
          <p:nvSpPr>
            <p:cNvPr id="106" name="Rectangle 121">
              <a:extLst>
                <a:ext uri="{FF2B5EF4-FFF2-40B4-BE49-F238E27FC236}">
                  <a16:creationId xmlns:a16="http://schemas.microsoft.com/office/drawing/2014/main" id="{90FA3112-A7DC-3841-B154-C01A6FC6668E}"/>
                </a:ext>
              </a:extLst>
            </p:cNvPr>
            <p:cNvSpPr>
              <a:spLocks noChangeArrowheads="1"/>
            </p:cNvSpPr>
            <p:nvPr/>
          </p:nvSpPr>
          <p:spPr bwMode="auto">
            <a:xfrm>
              <a:off x="43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7" name="Rectangle 122">
              <a:extLst>
                <a:ext uri="{FF2B5EF4-FFF2-40B4-BE49-F238E27FC236}">
                  <a16:creationId xmlns:a16="http://schemas.microsoft.com/office/drawing/2014/main" id="{DCA3A99E-1C13-D240-9870-EC96DAB8825F}"/>
                </a:ext>
              </a:extLst>
            </p:cNvPr>
            <p:cNvSpPr>
              <a:spLocks noChangeArrowheads="1"/>
            </p:cNvSpPr>
            <p:nvPr/>
          </p:nvSpPr>
          <p:spPr bwMode="auto">
            <a:xfrm>
              <a:off x="48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8" name="Rectangle 123">
              <a:extLst>
                <a:ext uri="{FF2B5EF4-FFF2-40B4-BE49-F238E27FC236}">
                  <a16:creationId xmlns:a16="http://schemas.microsoft.com/office/drawing/2014/main" id="{EF88533E-9E9F-724E-8315-CA65C54D8F13}"/>
                </a:ext>
              </a:extLst>
            </p:cNvPr>
            <p:cNvSpPr>
              <a:spLocks noChangeArrowheads="1"/>
            </p:cNvSpPr>
            <p:nvPr/>
          </p:nvSpPr>
          <p:spPr bwMode="auto">
            <a:xfrm>
              <a:off x="52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09" name="Rectangle 124">
              <a:extLst>
                <a:ext uri="{FF2B5EF4-FFF2-40B4-BE49-F238E27FC236}">
                  <a16:creationId xmlns:a16="http://schemas.microsoft.com/office/drawing/2014/main" id="{22B486A3-C668-4145-8C06-77CCEC35E43A}"/>
                </a:ext>
              </a:extLst>
            </p:cNvPr>
            <p:cNvSpPr>
              <a:spLocks noChangeArrowheads="1"/>
            </p:cNvSpPr>
            <p:nvPr/>
          </p:nvSpPr>
          <p:spPr bwMode="auto">
            <a:xfrm>
              <a:off x="57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0" name="Rectangle 125">
              <a:extLst>
                <a:ext uri="{FF2B5EF4-FFF2-40B4-BE49-F238E27FC236}">
                  <a16:creationId xmlns:a16="http://schemas.microsoft.com/office/drawing/2014/main" id="{A9EEF819-94E8-964B-8767-57EBA5A8C241}"/>
                </a:ext>
              </a:extLst>
            </p:cNvPr>
            <p:cNvSpPr>
              <a:spLocks noChangeArrowheads="1"/>
            </p:cNvSpPr>
            <p:nvPr/>
          </p:nvSpPr>
          <p:spPr bwMode="auto">
            <a:xfrm>
              <a:off x="624"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1" name="Rectangle 126">
              <a:extLst>
                <a:ext uri="{FF2B5EF4-FFF2-40B4-BE49-F238E27FC236}">
                  <a16:creationId xmlns:a16="http://schemas.microsoft.com/office/drawing/2014/main" id="{71590CB2-8A21-054B-99C8-7F02F2644E17}"/>
                </a:ext>
              </a:extLst>
            </p:cNvPr>
            <p:cNvSpPr>
              <a:spLocks noChangeArrowheads="1"/>
            </p:cNvSpPr>
            <p:nvPr/>
          </p:nvSpPr>
          <p:spPr bwMode="auto">
            <a:xfrm>
              <a:off x="672"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2" name="Rectangle 127">
              <a:extLst>
                <a:ext uri="{FF2B5EF4-FFF2-40B4-BE49-F238E27FC236}">
                  <a16:creationId xmlns:a16="http://schemas.microsoft.com/office/drawing/2014/main" id="{31B904D6-714D-734B-84B2-57A2E33C29FD}"/>
                </a:ext>
              </a:extLst>
            </p:cNvPr>
            <p:cNvSpPr>
              <a:spLocks noChangeArrowheads="1"/>
            </p:cNvSpPr>
            <p:nvPr/>
          </p:nvSpPr>
          <p:spPr bwMode="auto">
            <a:xfrm>
              <a:off x="720"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3" name="Rectangle 128">
              <a:extLst>
                <a:ext uri="{FF2B5EF4-FFF2-40B4-BE49-F238E27FC236}">
                  <a16:creationId xmlns:a16="http://schemas.microsoft.com/office/drawing/2014/main" id="{430585F7-02E7-5647-832C-0F0E1141D6FC}"/>
                </a:ext>
              </a:extLst>
            </p:cNvPr>
            <p:cNvSpPr>
              <a:spLocks noChangeArrowheads="1"/>
            </p:cNvSpPr>
            <p:nvPr/>
          </p:nvSpPr>
          <p:spPr bwMode="auto">
            <a:xfrm>
              <a:off x="768"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4" name="Rectangle 129">
              <a:extLst>
                <a:ext uri="{FF2B5EF4-FFF2-40B4-BE49-F238E27FC236}">
                  <a16:creationId xmlns:a16="http://schemas.microsoft.com/office/drawing/2014/main" id="{74C6760F-219E-434E-87F7-4F8F2D6202AF}"/>
                </a:ext>
              </a:extLst>
            </p:cNvPr>
            <p:cNvSpPr>
              <a:spLocks noChangeArrowheads="1"/>
            </p:cNvSpPr>
            <p:nvPr/>
          </p:nvSpPr>
          <p:spPr bwMode="auto">
            <a:xfrm>
              <a:off x="816" y="96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5" name="Text Box 130">
              <a:extLst>
                <a:ext uri="{FF2B5EF4-FFF2-40B4-BE49-F238E27FC236}">
                  <a16:creationId xmlns:a16="http://schemas.microsoft.com/office/drawing/2014/main" id="{3317D3AE-342B-0348-BC9B-B99A8E2EE10D}"/>
                </a:ext>
              </a:extLst>
            </p:cNvPr>
            <p:cNvSpPr txBox="1">
              <a:spLocks noChangeArrowheads="1"/>
            </p:cNvSpPr>
            <p:nvPr/>
          </p:nvSpPr>
          <p:spPr bwMode="auto">
            <a:xfrm>
              <a:off x="576" y="95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A</a:t>
              </a:r>
            </a:p>
          </p:txBody>
        </p:sp>
      </p:grpSp>
      <p:grpSp>
        <p:nvGrpSpPr>
          <p:cNvPr id="116" name="Group 131">
            <a:extLst>
              <a:ext uri="{FF2B5EF4-FFF2-40B4-BE49-F238E27FC236}">
                <a16:creationId xmlns:a16="http://schemas.microsoft.com/office/drawing/2014/main" id="{35CC7961-21EB-304A-A3D8-1B66C6A00BC5}"/>
              </a:ext>
            </a:extLst>
          </p:cNvPr>
          <p:cNvGrpSpPr>
            <a:grpSpLocks/>
          </p:cNvGrpSpPr>
          <p:nvPr/>
        </p:nvGrpSpPr>
        <p:grpSpPr bwMode="auto">
          <a:xfrm>
            <a:off x="4812790" y="3485996"/>
            <a:ext cx="414338" cy="431800"/>
            <a:chOff x="432" y="1191"/>
            <a:chExt cx="192" cy="153"/>
          </a:xfrm>
          <a:solidFill>
            <a:schemeClr val="bg1">
              <a:lumMod val="95000"/>
            </a:schemeClr>
          </a:solidFill>
        </p:grpSpPr>
        <p:sp>
          <p:nvSpPr>
            <p:cNvPr id="117" name="Rectangle 132">
              <a:extLst>
                <a:ext uri="{FF2B5EF4-FFF2-40B4-BE49-F238E27FC236}">
                  <a16:creationId xmlns:a16="http://schemas.microsoft.com/office/drawing/2014/main" id="{1354682F-B3F7-B240-85D7-7F0C96F2E120}"/>
                </a:ext>
              </a:extLst>
            </p:cNvPr>
            <p:cNvSpPr>
              <a:spLocks noChangeArrowheads="1"/>
            </p:cNvSpPr>
            <p:nvPr/>
          </p:nvSpPr>
          <p:spPr bwMode="auto">
            <a:xfrm>
              <a:off x="432"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8" name="Rectangle 133">
              <a:extLst>
                <a:ext uri="{FF2B5EF4-FFF2-40B4-BE49-F238E27FC236}">
                  <a16:creationId xmlns:a16="http://schemas.microsoft.com/office/drawing/2014/main" id="{A74763B8-39B7-B043-B5F0-F4606BFA82F6}"/>
                </a:ext>
              </a:extLst>
            </p:cNvPr>
            <p:cNvSpPr>
              <a:spLocks noChangeArrowheads="1"/>
            </p:cNvSpPr>
            <p:nvPr/>
          </p:nvSpPr>
          <p:spPr bwMode="auto">
            <a:xfrm>
              <a:off x="480"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19" name="Rectangle 134">
              <a:extLst>
                <a:ext uri="{FF2B5EF4-FFF2-40B4-BE49-F238E27FC236}">
                  <a16:creationId xmlns:a16="http://schemas.microsoft.com/office/drawing/2014/main" id="{464A9322-C78E-E648-9E7E-6B54F8A46009}"/>
                </a:ext>
              </a:extLst>
            </p:cNvPr>
            <p:cNvSpPr>
              <a:spLocks noChangeArrowheads="1"/>
            </p:cNvSpPr>
            <p:nvPr/>
          </p:nvSpPr>
          <p:spPr bwMode="auto">
            <a:xfrm>
              <a:off x="528"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0" name="Rectangle 135">
              <a:extLst>
                <a:ext uri="{FF2B5EF4-FFF2-40B4-BE49-F238E27FC236}">
                  <a16:creationId xmlns:a16="http://schemas.microsoft.com/office/drawing/2014/main" id="{B20BE8C2-5C93-5D48-AC2C-751CCC361703}"/>
                </a:ext>
              </a:extLst>
            </p:cNvPr>
            <p:cNvSpPr>
              <a:spLocks noChangeArrowheads="1"/>
            </p:cNvSpPr>
            <p:nvPr/>
          </p:nvSpPr>
          <p:spPr bwMode="auto">
            <a:xfrm>
              <a:off x="576" y="1200"/>
              <a:ext cx="48" cy="144"/>
            </a:xfrm>
            <a:prstGeom prst="rect">
              <a:avLst/>
            </a:prstGeom>
            <a:grpFill/>
            <a:ln w="9525">
              <a:noFill/>
              <a:miter lim="800000"/>
              <a:headEnd/>
              <a:tailEnd/>
            </a:ln>
          </p:spPr>
          <p:txBody>
            <a:bodyPr wrap="none" anchor="ctr"/>
            <a:lstStyle/>
            <a:p>
              <a:endParaRPr lang="en-US">
                <a:latin typeface="Univers LT 45 Light" panose="02000403030000020003" pitchFamily="2" charset="0"/>
              </a:endParaRPr>
            </a:p>
          </p:txBody>
        </p:sp>
        <p:sp>
          <p:nvSpPr>
            <p:cNvPr id="121" name="Text Box 136">
              <a:extLst>
                <a:ext uri="{FF2B5EF4-FFF2-40B4-BE49-F238E27FC236}">
                  <a16:creationId xmlns:a16="http://schemas.microsoft.com/office/drawing/2014/main" id="{E712B919-5893-644C-A196-9C17F608DD77}"/>
                </a:ext>
              </a:extLst>
            </p:cNvPr>
            <p:cNvSpPr txBox="1">
              <a:spLocks noChangeArrowheads="1"/>
            </p:cNvSpPr>
            <p:nvPr/>
          </p:nvSpPr>
          <p:spPr bwMode="auto">
            <a:xfrm>
              <a:off x="432" y="1191"/>
              <a:ext cx="133" cy="98"/>
            </a:xfrm>
            <a:prstGeom prst="rect">
              <a:avLst/>
            </a:prstGeom>
            <a:grpFill/>
            <a:ln w="9525">
              <a:noFill/>
              <a:miter lim="800000"/>
              <a:headEnd/>
              <a:tailEnd/>
            </a:ln>
          </p:spPr>
          <p:txBody>
            <a:bodyPr wrap="none">
              <a:spAutoFit/>
            </a:bodyPr>
            <a:lstStyle/>
            <a:p>
              <a:r>
                <a:rPr lang="en-US" sz="1200">
                  <a:latin typeface="Univers LT 45 Light" panose="02000403030000020003" pitchFamily="2" charset="0"/>
                </a:rPr>
                <a:t>C</a:t>
              </a:r>
            </a:p>
          </p:txBody>
        </p:sp>
      </p:grpSp>
      <p:sp>
        <p:nvSpPr>
          <p:cNvPr id="122" name="Rectangle 137">
            <a:extLst>
              <a:ext uri="{FF2B5EF4-FFF2-40B4-BE49-F238E27FC236}">
                <a16:creationId xmlns:a16="http://schemas.microsoft.com/office/drawing/2014/main" id="{BB6E91E9-1C96-4147-A534-AFFF819AD221}"/>
              </a:ext>
            </a:extLst>
          </p:cNvPr>
          <p:cNvSpPr>
            <a:spLocks noChangeArrowheads="1"/>
          </p:cNvSpPr>
          <p:nvPr/>
        </p:nvSpPr>
        <p:spPr bwMode="auto">
          <a:xfrm>
            <a:off x="6055803" y="4322609"/>
            <a:ext cx="933450"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23" name="Rectangle 138">
            <a:extLst>
              <a:ext uri="{FF2B5EF4-FFF2-40B4-BE49-F238E27FC236}">
                <a16:creationId xmlns:a16="http://schemas.microsoft.com/office/drawing/2014/main" id="{6A4A5A42-E47F-4F4E-9575-EF4FCFE4AFED}"/>
              </a:ext>
            </a:extLst>
          </p:cNvPr>
          <p:cNvSpPr>
            <a:spLocks noChangeArrowheads="1"/>
          </p:cNvSpPr>
          <p:nvPr/>
        </p:nvSpPr>
        <p:spPr bwMode="auto">
          <a:xfrm>
            <a:off x="4812790" y="3511396"/>
            <a:ext cx="414338" cy="406400"/>
          </a:xfrm>
          <a:prstGeom prst="rect">
            <a:avLst/>
          </a:prstGeom>
          <a:no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24" name="Line 139">
            <a:extLst>
              <a:ext uri="{FF2B5EF4-FFF2-40B4-BE49-F238E27FC236}">
                <a16:creationId xmlns:a16="http://schemas.microsoft.com/office/drawing/2014/main" id="{0205FAC9-FFCF-364C-A1A4-2AECD1DD331D}"/>
              </a:ext>
            </a:extLst>
          </p:cNvPr>
          <p:cNvSpPr>
            <a:spLocks noChangeShapeType="1"/>
          </p:cNvSpPr>
          <p:nvPr/>
        </p:nvSpPr>
        <p:spPr bwMode="auto">
          <a:xfrm>
            <a:off x="4812790" y="4594071"/>
            <a:ext cx="1243013"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125" name="Line 140">
            <a:extLst>
              <a:ext uri="{FF2B5EF4-FFF2-40B4-BE49-F238E27FC236}">
                <a16:creationId xmlns:a16="http://schemas.microsoft.com/office/drawing/2014/main" id="{4AE29980-8433-F445-9633-3DACC1F72ECB}"/>
              </a:ext>
            </a:extLst>
          </p:cNvPr>
          <p:cNvSpPr>
            <a:spLocks noChangeShapeType="1"/>
          </p:cNvSpPr>
          <p:nvPr/>
        </p:nvSpPr>
        <p:spPr bwMode="auto">
          <a:xfrm>
            <a:off x="4812790" y="4187671"/>
            <a:ext cx="414338"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126" name="Text Box 141">
            <a:extLst>
              <a:ext uri="{FF2B5EF4-FFF2-40B4-BE49-F238E27FC236}">
                <a16:creationId xmlns:a16="http://schemas.microsoft.com/office/drawing/2014/main" id="{973393FE-6040-304D-A8A5-933B2F54A508}"/>
              </a:ext>
            </a:extLst>
          </p:cNvPr>
          <p:cNvSpPr txBox="1">
            <a:spLocks noChangeArrowheads="1"/>
          </p:cNvSpPr>
          <p:nvPr/>
        </p:nvSpPr>
        <p:spPr bwMode="auto">
          <a:xfrm>
            <a:off x="4709603" y="3908271"/>
            <a:ext cx="611065" cy="276999"/>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4 min.</a:t>
            </a:r>
          </a:p>
        </p:txBody>
      </p:sp>
      <p:sp>
        <p:nvSpPr>
          <p:cNvPr id="127" name="Line 142">
            <a:extLst>
              <a:ext uri="{FF2B5EF4-FFF2-40B4-BE49-F238E27FC236}">
                <a16:creationId xmlns:a16="http://schemas.microsoft.com/office/drawing/2014/main" id="{C092BCB2-FAF7-7446-AC5B-78169CD5ABF6}"/>
              </a:ext>
            </a:extLst>
          </p:cNvPr>
          <p:cNvSpPr>
            <a:spLocks noChangeShapeType="1"/>
          </p:cNvSpPr>
          <p:nvPr/>
        </p:nvSpPr>
        <p:spPr bwMode="auto">
          <a:xfrm>
            <a:off x="4812790" y="5000471"/>
            <a:ext cx="2176463" cy="0"/>
          </a:xfrm>
          <a:prstGeom prst="line">
            <a:avLst/>
          </a:prstGeom>
          <a:noFill/>
          <a:ln w="9525">
            <a:solidFill>
              <a:schemeClr val="tx1"/>
            </a:solidFill>
            <a:round/>
            <a:headEnd type="triangle" w="sm" len="med"/>
            <a:tailEnd type="triangle" w="sm" len="med"/>
          </a:ln>
        </p:spPr>
        <p:txBody>
          <a:bodyPr/>
          <a:lstStyle/>
          <a:p>
            <a:endParaRPr lang="en-US">
              <a:latin typeface="Univers LT 45 Light" panose="02000403030000020003" pitchFamily="2" charset="0"/>
            </a:endParaRPr>
          </a:p>
        </p:txBody>
      </p:sp>
      <p:sp>
        <p:nvSpPr>
          <p:cNvPr id="128" name="Text Box 143">
            <a:extLst>
              <a:ext uri="{FF2B5EF4-FFF2-40B4-BE49-F238E27FC236}">
                <a16:creationId xmlns:a16="http://schemas.microsoft.com/office/drawing/2014/main" id="{03AEC916-7CF3-1D41-9FC2-09C8A09712A8}"/>
              </a:ext>
            </a:extLst>
          </p:cNvPr>
          <p:cNvSpPr txBox="1">
            <a:spLocks noChangeArrowheads="1"/>
          </p:cNvSpPr>
          <p:nvPr/>
        </p:nvSpPr>
        <p:spPr bwMode="auto">
          <a:xfrm>
            <a:off x="5020753" y="4271809"/>
            <a:ext cx="682625" cy="274637"/>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12 min.</a:t>
            </a:r>
          </a:p>
        </p:txBody>
      </p:sp>
      <p:sp>
        <p:nvSpPr>
          <p:cNvPr id="129" name="Text Box 144">
            <a:extLst>
              <a:ext uri="{FF2B5EF4-FFF2-40B4-BE49-F238E27FC236}">
                <a16:creationId xmlns:a16="http://schemas.microsoft.com/office/drawing/2014/main" id="{FA7B5BA3-081C-8641-BD1F-6CE47B2C1EBF}"/>
              </a:ext>
            </a:extLst>
          </p:cNvPr>
          <p:cNvSpPr txBox="1">
            <a:spLocks noChangeArrowheads="1"/>
          </p:cNvSpPr>
          <p:nvPr/>
        </p:nvSpPr>
        <p:spPr bwMode="auto">
          <a:xfrm>
            <a:off x="5333490" y="4678209"/>
            <a:ext cx="696024" cy="276999"/>
          </a:xfrm>
          <a:prstGeom prst="rect">
            <a:avLst/>
          </a:prstGeom>
          <a:noFill/>
          <a:ln w="9525">
            <a:noFill/>
            <a:miter lim="800000"/>
            <a:headEnd/>
            <a:tailEnd/>
          </a:ln>
        </p:spPr>
        <p:txBody>
          <a:bodyPr wrap="none">
            <a:spAutoFit/>
          </a:bodyPr>
          <a:lstStyle/>
          <a:p>
            <a:r>
              <a:rPr lang="en-US" sz="1200">
                <a:latin typeface="Univers LT 45 Light" panose="02000403030000020003" pitchFamily="2" charset="0"/>
              </a:rPr>
              <a:t>21 min.</a:t>
            </a:r>
          </a:p>
        </p:txBody>
      </p:sp>
      <p:sp>
        <p:nvSpPr>
          <p:cNvPr id="131" name="Text Box 146">
            <a:extLst>
              <a:ext uri="{FF2B5EF4-FFF2-40B4-BE49-F238E27FC236}">
                <a16:creationId xmlns:a16="http://schemas.microsoft.com/office/drawing/2014/main" id="{BC0DC55A-8BB4-DB4B-B80D-1E7D40924E8C}"/>
              </a:ext>
            </a:extLst>
          </p:cNvPr>
          <p:cNvSpPr txBox="1">
            <a:spLocks noChangeArrowheads="1"/>
          </p:cNvSpPr>
          <p:nvPr/>
        </p:nvSpPr>
        <p:spPr bwMode="auto">
          <a:xfrm>
            <a:off x="1454320" y="5717118"/>
            <a:ext cx="1810803" cy="323165"/>
          </a:xfrm>
          <a:prstGeom prst="rect">
            <a:avLst/>
          </a:prstGeom>
          <a:noFill/>
          <a:ln w="9525">
            <a:noFill/>
            <a:miter lim="800000"/>
            <a:headEnd/>
            <a:tailEnd/>
          </a:ln>
        </p:spPr>
        <p:txBody>
          <a:bodyPr wrap="square">
            <a:spAutoFit/>
          </a:bodyPr>
          <a:lstStyle/>
          <a:p>
            <a:pPr algn="ctr" eaLnBrk="0" hangingPunct="0"/>
            <a:r>
              <a:rPr lang="en-US" sz="1500" b="1" dirty="0">
                <a:latin typeface="Univers LT 45 Light" panose="02000403030000020003" pitchFamily="2" charset="0"/>
              </a:rPr>
              <a:t>FCFS</a:t>
            </a:r>
          </a:p>
        </p:txBody>
      </p:sp>
      <p:sp>
        <p:nvSpPr>
          <p:cNvPr id="132" name="Text Box 146">
            <a:extLst>
              <a:ext uri="{FF2B5EF4-FFF2-40B4-BE49-F238E27FC236}">
                <a16:creationId xmlns:a16="http://schemas.microsoft.com/office/drawing/2014/main" id="{5786DCA4-4135-914A-A75D-F2A47C839D9E}"/>
              </a:ext>
            </a:extLst>
          </p:cNvPr>
          <p:cNvSpPr txBox="1">
            <a:spLocks noChangeArrowheads="1"/>
          </p:cNvSpPr>
          <p:nvPr/>
        </p:nvSpPr>
        <p:spPr bwMode="auto">
          <a:xfrm>
            <a:off x="5547855" y="5717118"/>
            <a:ext cx="1810803" cy="323165"/>
          </a:xfrm>
          <a:prstGeom prst="rect">
            <a:avLst/>
          </a:prstGeom>
          <a:noFill/>
          <a:ln w="9525">
            <a:noFill/>
            <a:miter lim="800000"/>
            <a:headEnd/>
            <a:tailEnd/>
          </a:ln>
        </p:spPr>
        <p:txBody>
          <a:bodyPr wrap="square">
            <a:spAutoFit/>
          </a:bodyPr>
          <a:lstStyle/>
          <a:p>
            <a:pPr algn="ctr" eaLnBrk="0" hangingPunct="0"/>
            <a:r>
              <a:rPr lang="en-US" sz="1500" b="1" dirty="0">
                <a:latin typeface="Univers LT 45 Light" panose="02000403030000020003" pitchFamily="2" charset="0"/>
              </a:rPr>
              <a:t>SPT</a:t>
            </a:r>
          </a:p>
        </p:txBody>
      </p:sp>
    </p:spTree>
    <p:extLst>
      <p:ext uri="{BB962C8B-B14F-4D97-AF65-F5344CB8AC3E}">
        <p14:creationId xmlns:p14="http://schemas.microsoft.com/office/powerpoint/2010/main" val="417715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P spid="76" grpId="0" animBg="1"/>
      <p:bldP spid="77" grpId="0" animBg="1"/>
      <p:bldP spid="78" grpId="0" animBg="1"/>
      <p:bldP spid="91" grpId="0" animBg="1"/>
      <p:bldP spid="91" grpId="1" animBg="1"/>
      <p:bldP spid="92" grpId="0" animBg="1"/>
      <p:bldP spid="93" grpId="0" animBg="1"/>
      <p:bldP spid="104" grpId="0" animBg="1"/>
      <p:bldP spid="104" grpId="1" animBg="1"/>
      <p:bldP spid="122" grpId="0" animBg="1"/>
      <p:bldP spid="122" grpId="1" animBg="1"/>
      <p:bldP spid="123" grpId="0" animBg="1"/>
      <p:bldP spid="123" grpId="1" animBg="1"/>
      <p:bldP spid="124" grpId="0" animBg="1"/>
      <p:bldP spid="125" grpId="0" animBg="1"/>
      <p:bldP spid="126" grpId="0"/>
      <p:bldP spid="127" grpId="0" animBg="1"/>
      <p:bldP spid="128" grpId="0"/>
      <p:bldP spid="129" grpId="0"/>
      <p:bldP spid="1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95F741-91C7-A748-A102-FC7A50A7783F}"/>
              </a:ext>
            </a:extLst>
          </p:cNvPr>
          <p:cNvSpPr>
            <a:spLocks noGrp="1"/>
          </p:cNvSpPr>
          <p:nvPr>
            <p:ph idx="1"/>
          </p:nvPr>
        </p:nvSpPr>
        <p:spPr/>
        <p:txBody>
          <a:bodyPr/>
          <a:lstStyle/>
          <a:p>
            <a:pPr marL="0" indent="0" eaLnBrk="0" hangingPunct="0">
              <a:buNone/>
            </a:pPr>
            <a:r>
              <a:rPr lang="en-US" sz="2000" b="1" dirty="0"/>
              <a:t>SPT: </a:t>
            </a:r>
            <a:r>
              <a:rPr lang="en-US" sz="2000" dirty="0"/>
              <a:t>C </a:t>
            </a:r>
            <a:r>
              <a:rPr lang="en-US" sz="2000" dirty="0">
                <a:sym typeface="Wingdings" pitchFamily="2" charset="2"/>
              </a:rPr>
              <a:t> D  A  B</a:t>
            </a:r>
          </a:p>
          <a:p>
            <a:pPr eaLnBrk="0" hangingPunct="0"/>
            <a:endParaRPr lang="en-US" sz="2000" b="1" dirty="0">
              <a:sym typeface="Wingdings" pitchFamily="2" charset="2"/>
            </a:endParaRPr>
          </a:p>
          <a:p>
            <a:pPr eaLnBrk="0" hangingPunct="0"/>
            <a:endParaRPr lang="en-US" sz="2000" b="1" dirty="0">
              <a:sym typeface="Wingdings" pitchFamily="2" charset="2"/>
            </a:endParaRPr>
          </a:p>
          <a:p>
            <a:pPr eaLnBrk="0" hangingPunct="0"/>
            <a:endParaRPr lang="en-US" sz="2000" b="1" dirty="0">
              <a:sym typeface="Wingdings" pitchFamily="2" charset="2"/>
            </a:endParaRPr>
          </a:p>
          <a:p>
            <a:pPr eaLnBrk="0" hangingPunct="0"/>
            <a:endParaRPr lang="en-US" sz="2000" b="1" dirty="0">
              <a:sym typeface="Wingdings" pitchFamily="2" charset="2"/>
            </a:endParaRPr>
          </a:p>
          <a:p>
            <a:pPr eaLnBrk="0" hangingPunct="0"/>
            <a:endParaRPr lang="en-US" sz="2000" b="1" dirty="0"/>
          </a:p>
          <a:p>
            <a:pPr marL="0" indent="0" eaLnBrk="0" hangingPunct="0">
              <a:buNone/>
            </a:pPr>
            <a:r>
              <a:rPr lang="en-US" sz="2000" b="1" dirty="0"/>
              <a:t>Weighted SPT: </a:t>
            </a:r>
            <a:r>
              <a:rPr lang="en-US" sz="2000" dirty="0"/>
              <a:t>Sequence based on importance</a:t>
            </a:r>
          </a:p>
        </p:txBody>
      </p:sp>
      <p:pic>
        <p:nvPicPr>
          <p:cNvPr id="6" name="Picture 5">
            <a:extLst>
              <a:ext uri="{FF2B5EF4-FFF2-40B4-BE49-F238E27FC236}">
                <a16:creationId xmlns:a16="http://schemas.microsoft.com/office/drawing/2014/main" id="{F7116EB8-7EE8-3942-A412-DABEC9169B9C}"/>
              </a:ext>
            </a:extLst>
          </p:cNvPr>
          <p:cNvPicPr>
            <a:picLocks noChangeAspect="1"/>
          </p:cNvPicPr>
          <p:nvPr/>
        </p:nvPicPr>
        <p:blipFill>
          <a:blip r:embed="rId3"/>
          <a:stretch>
            <a:fillRect/>
          </a:stretch>
        </p:blipFill>
        <p:spPr>
          <a:xfrm>
            <a:off x="361911" y="4798434"/>
            <a:ext cx="6870023" cy="1831123"/>
          </a:xfrm>
          <a:prstGeom prst="rect">
            <a:avLst/>
          </a:prstGeom>
        </p:spPr>
      </p:pic>
      <p:pic>
        <p:nvPicPr>
          <p:cNvPr id="5" name="Picture 4">
            <a:extLst>
              <a:ext uri="{FF2B5EF4-FFF2-40B4-BE49-F238E27FC236}">
                <a16:creationId xmlns:a16="http://schemas.microsoft.com/office/drawing/2014/main" id="{D3638F8C-BE6C-2D4E-B6F9-358352D0230A}"/>
              </a:ext>
            </a:extLst>
          </p:cNvPr>
          <p:cNvPicPr>
            <a:picLocks noChangeAspect="1"/>
          </p:cNvPicPr>
          <p:nvPr/>
        </p:nvPicPr>
        <p:blipFill>
          <a:blip r:embed="rId4"/>
          <a:stretch>
            <a:fillRect/>
          </a:stretch>
        </p:blipFill>
        <p:spPr>
          <a:xfrm>
            <a:off x="344134" y="2343971"/>
            <a:ext cx="6870023" cy="1849112"/>
          </a:xfrm>
          <a:prstGeom prst="rect">
            <a:avLst/>
          </a:prstGeom>
        </p:spPr>
      </p:pic>
      <p:sp>
        <p:nvSpPr>
          <p:cNvPr id="2" name="Title 1">
            <a:extLst>
              <a:ext uri="{FF2B5EF4-FFF2-40B4-BE49-F238E27FC236}">
                <a16:creationId xmlns:a16="http://schemas.microsoft.com/office/drawing/2014/main" id="{EE4E0169-268D-324A-A654-B737B2F784AD}"/>
              </a:ext>
            </a:extLst>
          </p:cNvPr>
          <p:cNvSpPr>
            <a:spLocks noGrp="1"/>
          </p:cNvSpPr>
          <p:nvPr>
            <p:ph type="title"/>
          </p:nvPr>
        </p:nvSpPr>
        <p:spPr/>
        <p:txBody>
          <a:bodyPr/>
          <a:lstStyle/>
          <a:p>
            <a:r>
              <a:rPr lang="en-US" b="1" dirty="0"/>
              <a:t>Scheduling </a:t>
            </a:r>
            <a:r>
              <a:rPr lang="en-US" dirty="0"/>
              <a:t>Weighted SPT</a:t>
            </a:r>
            <a:endParaRPr lang="en-US" b="1" dirty="0"/>
          </a:p>
        </p:txBody>
      </p:sp>
      <p:sp>
        <p:nvSpPr>
          <p:cNvPr id="10" name="Text Box 33">
            <a:extLst>
              <a:ext uri="{FF2B5EF4-FFF2-40B4-BE49-F238E27FC236}">
                <a16:creationId xmlns:a16="http://schemas.microsoft.com/office/drawing/2014/main" id="{FC5F674B-CB80-4149-9647-556E8B43BD78}"/>
              </a:ext>
            </a:extLst>
          </p:cNvPr>
          <p:cNvSpPr txBox="1">
            <a:spLocks noChangeArrowheads="1"/>
          </p:cNvSpPr>
          <p:nvPr/>
        </p:nvSpPr>
        <p:spPr bwMode="auto">
          <a:xfrm>
            <a:off x="5576668" y="1949732"/>
            <a:ext cx="1391728" cy="1169551"/>
          </a:xfrm>
          <a:prstGeom prst="rect">
            <a:avLst/>
          </a:prstGeom>
          <a:solidFill>
            <a:schemeClr val="bg1">
              <a:lumMod val="95000"/>
            </a:schemeClr>
          </a:solidFill>
          <a:ln w="9525">
            <a:noFill/>
            <a:miter lim="800000"/>
            <a:headEnd/>
            <a:tailEnd/>
          </a:ln>
        </p:spPr>
        <p:txBody>
          <a:bodyPr wrap="none">
            <a:spAutoFit/>
          </a:bodyPr>
          <a:lstStyle/>
          <a:p>
            <a:r>
              <a:rPr lang="en-US" sz="1400" b="1" dirty="0">
                <a:latin typeface="Univers LT 45 Light" panose="02000403030000020003" pitchFamily="2" charset="0"/>
              </a:rPr>
              <a:t>Service times</a:t>
            </a:r>
            <a:r>
              <a:rPr lang="en-US" sz="1400" dirty="0">
                <a:latin typeface="Univers LT 45 Light" panose="02000403030000020003" pitchFamily="2" charset="0"/>
              </a:rPr>
              <a:t>:</a:t>
            </a:r>
          </a:p>
          <a:p>
            <a:r>
              <a:rPr lang="en-US" sz="1400" dirty="0">
                <a:latin typeface="Univers LT 45 Light" panose="02000403030000020003" pitchFamily="2" charset="0"/>
              </a:rPr>
              <a:t>A: 9 minutes</a:t>
            </a:r>
            <a:br>
              <a:rPr lang="en-US" sz="1400" dirty="0">
                <a:latin typeface="Univers LT 45 Light" panose="02000403030000020003" pitchFamily="2" charset="0"/>
              </a:rPr>
            </a:br>
            <a:r>
              <a:rPr lang="en-US" sz="1400" dirty="0">
                <a:latin typeface="Univers LT 45 Light" panose="02000403030000020003" pitchFamily="2" charset="0"/>
              </a:rPr>
              <a:t>B: 10 minutes</a:t>
            </a:r>
            <a:br>
              <a:rPr lang="en-US" sz="1400" dirty="0">
                <a:latin typeface="Univers LT 45 Light" panose="02000403030000020003" pitchFamily="2" charset="0"/>
              </a:rPr>
            </a:br>
            <a:r>
              <a:rPr lang="en-US" sz="1400" dirty="0">
                <a:latin typeface="Univers LT 45 Light" panose="02000403030000020003" pitchFamily="2" charset="0"/>
              </a:rPr>
              <a:t>C: 4 minutes</a:t>
            </a:r>
            <a:br>
              <a:rPr lang="en-US" sz="1400" dirty="0">
                <a:latin typeface="Univers LT 45 Light" panose="02000403030000020003" pitchFamily="2" charset="0"/>
              </a:rPr>
            </a:br>
            <a:r>
              <a:rPr lang="en-US" sz="1400" dirty="0">
                <a:latin typeface="Univers LT 45 Light" panose="02000403030000020003" pitchFamily="2" charset="0"/>
              </a:rPr>
              <a:t>D: 8 minutes</a:t>
            </a:r>
          </a:p>
        </p:txBody>
      </p:sp>
      <p:sp>
        <p:nvSpPr>
          <p:cNvPr id="11" name="Text Box 33">
            <a:extLst>
              <a:ext uri="{FF2B5EF4-FFF2-40B4-BE49-F238E27FC236}">
                <a16:creationId xmlns:a16="http://schemas.microsoft.com/office/drawing/2014/main" id="{2D46C83B-01E4-E242-8685-126A52D3877A}"/>
              </a:ext>
            </a:extLst>
          </p:cNvPr>
          <p:cNvSpPr txBox="1">
            <a:spLocks noChangeArrowheads="1"/>
          </p:cNvSpPr>
          <p:nvPr/>
        </p:nvSpPr>
        <p:spPr bwMode="auto">
          <a:xfrm>
            <a:off x="6939801" y="1949732"/>
            <a:ext cx="986167" cy="1169551"/>
          </a:xfrm>
          <a:prstGeom prst="rect">
            <a:avLst/>
          </a:prstGeom>
          <a:solidFill>
            <a:schemeClr val="bg1">
              <a:lumMod val="95000"/>
            </a:schemeClr>
          </a:solidFill>
          <a:ln w="9525">
            <a:noFill/>
            <a:miter lim="800000"/>
            <a:headEnd/>
            <a:tailEnd/>
          </a:ln>
        </p:spPr>
        <p:txBody>
          <a:bodyPr wrap="none">
            <a:spAutoFit/>
          </a:bodyPr>
          <a:lstStyle/>
          <a:p>
            <a:r>
              <a:rPr lang="en-US" sz="1400" b="1" dirty="0">
                <a:latin typeface="Univers LT 45 Light" panose="02000403030000020003" pitchFamily="2" charset="0"/>
              </a:rPr>
              <a:t>Cost/min</a:t>
            </a:r>
            <a:endParaRPr lang="en-US" sz="1400" dirty="0">
              <a:latin typeface="Univers LT 45 Light" panose="02000403030000020003" pitchFamily="2" charset="0"/>
            </a:endParaRPr>
          </a:p>
          <a:p>
            <a:r>
              <a:rPr lang="en-US" sz="1400" dirty="0">
                <a:latin typeface="Univers LT 45 Light" panose="02000403030000020003" pitchFamily="2" charset="0"/>
              </a:rPr>
              <a:t>6</a:t>
            </a:r>
            <a:br>
              <a:rPr lang="en-US" sz="1400" dirty="0">
                <a:latin typeface="Univers LT 45 Light" panose="02000403030000020003" pitchFamily="2" charset="0"/>
              </a:rPr>
            </a:br>
            <a:r>
              <a:rPr lang="en-US" sz="1400" dirty="0">
                <a:latin typeface="Univers LT 45 Light" panose="02000403030000020003" pitchFamily="2" charset="0"/>
              </a:rPr>
              <a:t>2</a:t>
            </a:r>
            <a:br>
              <a:rPr lang="en-US" sz="1400" dirty="0">
                <a:latin typeface="Univers LT 45 Light" panose="02000403030000020003" pitchFamily="2" charset="0"/>
              </a:rPr>
            </a:br>
            <a:r>
              <a:rPr lang="en-US" sz="1400" dirty="0">
                <a:latin typeface="Univers LT 45 Light" panose="02000403030000020003" pitchFamily="2" charset="0"/>
              </a:rPr>
              <a:t>1</a:t>
            </a:r>
            <a:br>
              <a:rPr lang="en-US" sz="1400" dirty="0">
                <a:latin typeface="Univers LT 45 Light" panose="02000403030000020003" pitchFamily="2" charset="0"/>
              </a:rPr>
            </a:br>
            <a:r>
              <a:rPr lang="en-US" sz="1400" dirty="0">
                <a:latin typeface="Univers LT 45 Light" panose="02000403030000020003" pitchFamily="2" charset="0"/>
              </a:rPr>
              <a:t>4</a:t>
            </a:r>
          </a:p>
        </p:txBody>
      </p:sp>
      <p:sp>
        <p:nvSpPr>
          <p:cNvPr id="16" name="Text Box 33">
            <a:extLst>
              <a:ext uri="{FF2B5EF4-FFF2-40B4-BE49-F238E27FC236}">
                <a16:creationId xmlns:a16="http://schemas.microsoft.com/office/drawing/2014/main" id="{C3CE4E7E-1C0B-5E44-9608-65984C1726A1}"/>
              </a:ext>
            </a:extLst>
          </p:cNvPr>
          <p:cNvSpPr txBox="1">
            <a:spLocks noChangeArrowheads="1"/>
          </p:cNvSpPr>
          <p:nvPr/>
        </p:nvSpPr>
        <p:spPr bwMode="auto">
          <a:xfrm>
            <a:off x="7969644" y="1949732"/>
            <a:ext cx="635110" cy="1169551"/>
          </a:xfrm>
          <a:prstGeom prst="rect">
            <a:avLst/>
          </a:prstGeom>
          <a:noFill/>
          <a:ln w="9525">
            <a:noFill/>
            <a:miter lim="800000"/>
            <a:headEnd/>
            <a:tailEnd/>
          </a:ln>
        </p:spPr>
        <p:txBody>
          <a:bodyPr wrap="none">
            <a:spAutoFit/>
          </a:bodyPr>
          <a:lstStyle/>
          <a:p>
            <a:r>
              <a:rPr lang="en-US" sz="1400" b="1" dirty="0">
                <a:latin typeface="Univers LT 45 Light" panose="02000403030000020003" pitchFamily="2" charset="0"/>
              </a:rPr>
              <a:t>Ratio</a:t>
            </a:r>
            <a:endParaRPr lang="en-US" sz="1400" dirty="0">
              <a:latin typeface="Univers LT 45 Light" panose="02000403030000020003" pitchFamily="2" charset="0"/>
            </a:endParaRPr>
          </a:p>
          <a:p>
            <a:r>
              <a:rPr lang="en-US" sz="1400" dirty="0">
                <a:latin typeface="Univers LT 45 Light" panose="02000403030000020003" pitchFamily="2" charset="0"/>
              </a:rPr>
              <a:t>0.67</a:t>
            </a:r>
            <a:br>
              <a:rPr lang="en-US" sz="1400" dirty="0">
                <a:latin typeface="Univers LT 45 Light" panose="02000403030000020003" pitchFamily="2" charset="0"/>
              </a:rPr>
            </a:br>
            <a:r>
              <a:rPr lang="en-US" sz="1400" dirty="0">
                <a:latin typeface="Univers LT 45 Light" panose="02000403030000020003" pitchFamily="2" charset="0"/>
              </a:rPr>
              <a:t>0.2</a:t>
            </a:r>
            <a:br>
              <a:rPr lang="en-US" sz="1400" dirty="0">
                <a:latin typeface="Univers LT 45 Light" panose="02000403030000020003" pitchFamily="2" charset="0"/>
              </a:rPr>
            </a:br>
            <a:r>
              <a:rPr lang="en-US" sz="1400" dirty="0">
                <a:latin typeface="Univers LT 45 Light" panose="02000403030000020003" pitchFamily="2" charset="0"/>
              </a:rPr>
              <a:t>0.25</a:t>
            </a:r>
            <a:br>
              <a:rPr lang="en-US" sz="1400" dirty="0">
                <a:latin typeface="Univers LT 45 Light" panose="02000403030000020003" pitchFamily="2" charset="0"/>
              </a:rPr>
            </a:br>
            <a:r>
              <a:rPr lang="en-US" sz="1400" dirty="0">
                <a:latin typeface="Univers LT 45 Light" panose="02000403030000020003" pitchFamily="2" charset="0"/>
              </a:rPr>
              <a:t>0.5</a:t>
            </a:r>
          </a:p>
        </p:txBody>
      </p:sp>
      <p:sp>
        <p:nvSpPr>
          <p:cNvPr id="13" name="Line 61">
            <a:extLst>
              <a:ext uri="{FF2B5EF4-FFF2-40B4-BE49-F238E27FC236}">
                <a16:creationId xmlns:a16="http://schemas.microsoft.com/office/drawing/2014/main" id="{750BB3FC-3937-A64A-A8DE-B828F7F1707E}"/>
              </a:ext>
            </a:extLst>
          </p:cNvPr>
          <p:cNvSpPr>
            <a:spLocks noChangeShapeType="1"/>
          </p:cNvSpPr>
          <p:nvPr/>
        </p:nvSpPr>
        <p:spPr bwMode="auto">
          <a:xfrm>
            <a:off x="344135" y="4227027"/>
            <a:ext cx="6748642" cy="0"/>
          </a:xfrm>
          <a:prstGeom prst="line">
            <a:avLst/>
          </a:prstGeom>
          <a:noFill/>
          <a:ln w="9525">
            <a:solidFill>
              <a:schemeClr val="tx1"/>
            </a:solidFill>
            <a:round/>
            <a:headEnd type="triangle"/>
            <a:tailEnd type="triangle" w="med" len="med"/>
          </a:ln>
        </p:spPr>
        <p:txBody>
          <a:bodyPr wrap="none" anchor="ctr"/>
          <a:lstStyle/>
          <a:p>
            <a:endParaRPr lang="en-US" sz="1350" dirty="0">
              <a:latin typeface="Univers LT 45 Light" panose="02000403030000020003" pitchFamily="2" charset="0"/>
            </a:endParaRPr>
          </a:p>
        </p:txBody>
      </p:sp>
      <p:sp>
        <p:nvSpPr>
          <p:cNvPr id="14" name="Text Box 146">
            <a:extLst>
              <a:ext uri="{FF2B5EF4-FFF2-40B4-BE49-F238E27FC236}">
                <a16:creationId xmlns:a16="http://schemas.microsoft.com/office/drawing/2014/main" id="{F1B82959-8857-7345-9B26-00A835ED87A9}"/>
              </a:ext>
            </a:extLst>
          </p:cNvPr>
          <p:cNvSpPr txBox="1">
            <a:spLocks noChangeArrowheads="1"/>
          </p:cNvSpPr>
          <p:nvPr/>
        </p:nvSpPr>
        <p:spPr bwMode="auto">
          <a:xfrm>
            <a:off x="7214158" y="4022712"/>
            <a:ext cx="1672462" cy="461665"/>
          </a:xfrm>
          <a:prstGeom prst="rect">
            <a:avLst/>
          </a:prstGeom>
          <a:noFill/>
          <a:ln w="9525">
            <a:noFill/>
            <a:miter lim="800000"/>
            <a:headEnd/>
            <a:tailEnd/>
          </a:ln>
        </p:spPr>
        <p:txBody>
          <a:bodyPr wrap="square">
            <a:spAutoFit/>
          </a:bodyPr>
          <a:lstStyle/>
          <a:p>
            <a:pPr eaLnBrk="0" hangingPunct="0"/>
            <a:r>
              <a:rPr lang="en-US" sz="1200" dirty="0">
                <a:latin typeface="Univers LT 45 Light" panose="02000403030000020003" pitchFamily="2" charset="0"/>
              </a:rPr>
              <a:t>Time to complete: </a:t>
            </a:r>
            <a:br>
              <a:rPr lang="en-US" sz="1200" dirty="0">
                <a:latin typeface="Univers LT 45 Light" panose="02000403030000020003" pitchFamily="2" charset="0"/>
              </a:rPr>
            </a:br>
            <a:r>
              <a:rPr lang="en-US" sz="1200" dirty="0">
                <a:latin typeface="Univers LT 45 Light" panose="02000403030000020003" pitchFamily="2" charset="0"/>
              </a:rPr>
              <a:t>31 minutes</a:t>
            </a:r>
          </a:p>
        </p:txBody>
      </p:sp>
      <p:sp>
        <p:nvSpPr>
          <p:cNvPr id="15" name="Text Box 146">
            <a:extLst>
              <a:ext uri="{FF2B5EF4-FFF2-40B4-BE49-F238E27FC236}">
                <a16:creationId xmlns:a16="http://schemas.microsoft.com/office/drawing/2014/main" id="{EB1A3A25-ADC6-684E-9EE0-F4D2CD241026}"/>
              </a:ext>
            </a:extLst>
          </p:cNvPr>
          <p:cNvSpPr txBox="1">
            <a:spLocks noChangeArrowheads="1"/>
          </p:cNvSpPr>
          <p:nvPr/>
        </p:nvSpPr>
        <p:spPr bwMode="auto">
          <a:xfrm>
            <a:off x="3299001" y="2530258"/>
            <a:ext cx="1391729" cy="461665"/>
          </a:xfrm>
          <a:prstGeom prst="rect">
            <a:avLst/>
          </a:prstGeom>
          <a:solidFill>
            <a:schemeClr val="bg1"/>
          </a:solidFill>
          <a:ln w="9525">
            <a:noFill/>
            <a:miter lim="800000"/>
            <a:headEnd/>
            <a:tailEnd/>
          </a:ln>
        </p:spPr>
        <p:txBody>
          <a:bodyPr wrap="square">
            <a:spAutoFit/>
          </a:bodyPr>
          <a:lstStyle/>
          <a:p>
            <a:pPr eaLnBrk="0" hangingPunct="0"/>
            <a:r>
              <a:rPr lang="en-US" sz="1200" dirty="0">
                <a:latin typeface="Univers LT 45 Light" panose="02000403030000020003" pitchFamily="2" charset="0"/>
              </a:rPr>
              <a:t>Total wait time: </a:t>
            </a:r>
          </a:p>
          <a:p>
            <a:pPr eaLnBrk="0" hangingPunct="0"/>
            <a:r>
              <a:rPr lang="en-US" sz="1200" dirty="0">
                <a:latin typeface="Univers LT 45 Light" panose="02000403030000020003" pitchFamily="2" charset="0"/>
              </a:rPr>
              <a:t>4+13+21=38 min</a:t>
            </a:r>
          </a:p>
        </p:txBody>
      </p:sp>
      <p:sp>
        <p:nvSpPr>
          <p:cNvPr id="20" name="Text Box 146">
            <a:extLst>
              <a:ext uri="{FF2B5EF4-FFF2-40B4-BE49-F238E27FC236}">
                <a16:creationId xmlns:a16="http://schemas.microsoft.com/office/drawing/2014/main" id="{12C35391-FE6C-5D4B-B8E9-29460033FC40}"/>
              </a:ext>
            </a:extLst>
          </p:cNvPr>
          <p:cNvSpPr txBox="1">
            <a:spLocks noChangeArrowheads="1"/>
          </p:cNvSpPr>
          <p:nvPr/>
        </p:nvSpPr>
        <p:spPr bwMode="auto">
          <a:xfrm>
            <a:off x="2673175" y="5020863"/>
            <a:ext cx="1399096" cy="461665"/>
          </a:xfrm>
          <a:prstGeom prst="rect">
            <a:avLst/>
          </a:prstGeom>
          <a:solidFill>
            <a:schemeClr val="bg1"/>
          </a:solidFill>
          <a:ln w="9525">
            <a:noFill/>
            <a:miter lim="800000"/>
            <a:headEnd/>
            <a:tailEnd/>
          </a:ln>
        </p:spPr>
        <p:txBody>
          <a:bodyPr wrap="square">
            <a:spAutoFit/>
          </a:bodyPr>
          <a:lstStyle/>
          <a:p>
            <a:pPr eaLnBrk="0" hangingPunct="0"/>
            <a:r>
              <a:rPr lang="en-US" sz="1200" dirty="0">
                <a:latin typeface="Univers LT 45 Light" panose="02000403030000020003" pitchFamily="2" charset="0"/>
              </a:rPr>
              <a:t>Total wait time: </a:t>
            </a:r>
          </a:p>
          <a:p>
            <a:pPr eaLnBrk="0" hangingPunct="0"/>
            <a:r>
              <a:rPr lang="en-US" sz="1200" dirty="0">
                <a:latin typeface="Univers LT 45 Light" panose="02000403030000020003" pitchFamily="2" charset="0"/>
              </a:rPr>
              <a:t>9+17+21=47 min</a:t>
            </a:r>
          </a:p>
        </p:txBody>
      </p:sp>
      <p:sp>
        <p:nvSpPr>
          <p:cNvPr id="21" name="Text Box 146">
            <a:extLst>
              <a:ext uri="{FF2B5EF4-FFF2-40B4-BE49-F238E27FC236}">
                <a16:creationId xmlns:a16="http://schemas.microsoft.com/office/drawing/2014/main" id="{E66455D9-EE39-6341-8C59-A5A6AB21540B}"/>
              </a:ext>
            </a:extLst>
          </p:cNvPr>
          <p:cNvSpPr txBox="1">
            <a:spLocks noChangeArrowheads="1"/>
          </p:cNvSpPr>
          <p:nvPr/>
        </p:nvSpPr>
        <p:spPr bwMode="auto">
          <a:xfrm>
            <a:off x="5592357" y="3278156"/>
            <a:ext cx="2221265" cy="461665"/>
          </a:xfrm>
          <a:prstGeom prst="rect">
            <a:avLst/>
          </a:prstGeom>
          <a:solidFill>
            <a:schemeClr val="bg1"/>
          </a:solidFill>
          <a:ln w="9525">
            <a:noFill/>
            <a:miter lim="800000"/>
            <a:headEnd/>
            <a:tailEnd/>
          </a:ln>
        </p:spPr>
        <p:txBody>
          <a:bodyPr wrap="square">
            <a:spAutoFit/>
          </a:bodyPr>
          <a:lstStyle/>
          <a:p>
            <a:pPr eaLnBrk="0" hangingPunct="0"/>
            <a:r>
              <a:rPr lang="en-US" sz="1200" b="1" dirty="0">
                <a:latin typeface="Univers LT 45 Light" panose="02000403030000020003" pitchFamily="2" charset="0"/>
              </a:rPr>
              <a:t>Total cost:</a:t>
            </a:r>
          </a:p>
          <a:p>
            <a:pPr eaLnBrk="0" hangingPunct="0"/>
            <a:r>
              <a:rPr lang="en-US" sz="1200" dirty="0">
                <a:latin typeface="Univers LT 45 Light" panose="02000403030000020003" pitchFamily="2" charset="0"/>
              </a:rPr>
              <a:t>4 x 4 + 13 x 6 + 21 x 2 = 136 </a:t>
            </a:r>
          </a:p>
        </p:txBody>
      </p:sp>
      <p:sp>
        <p:nvSpPr>
          <p:cNvPr id="22" name="Text Box 146">
            <a:extLst>
              <a:ext uri="{FF2B5EF4-FFF2-40B4-BE49-F238E27FC236}">
                <a16:creationId xmlns:a16="http://schemas.microsoft.com/office/drawing/2014/main" id="{DA813979-E4F1-7946-A328-2AC07898FC80}"/>
              </a:ext>
            </a:extLst>
          </p:cNvPr>
          <p:cNvSpPr txBox="1">
            <a:spLocks noChangeArrowheads="1"/>
          </p:cNvSpPr>
          <p:nvPr/>
        </p:nvSpPr>
        <p:spPr bwMode="auto">
          <a:xfrm>
            <a:off x="5592358" y="5702540"/>
            <a:ext cx="2221265" cy="461665"/>
          </a:xfrm>
          <a:prstGeom prst="rect">
            <a:avLst/>
          </a:prstGeom>
          <a:solidFill>
            <a:schemeClr val="bg1"/>
          </a:solidFill>
          <a:ln w="9525">
            <a:noFill/>
            <a:miter lim="800000"/>
            <a:headEnd/>
            <a:tailEnd/>
          </a:ln>
        </p:spPr>
        <p:txBody>
          <a:bodyPr wrap="square">
            <a:spAutoFit/>
          </a:bodyPr>
          <a:lstStyle/>
          <a:p>
            <a:pPr eaLnBrk="0" hangingPunct="0"/>
            <a:r>
              <a:rPr lang="en-US" sz="1200" b="1" dirty="0">
                <a:latin typeface="Univers LT 45 Light" panose="02000403030000020003" pitchFamily="2" charset="0"/>
              </a:rPr>
              <a:t>Total cost:</a:t>
            </a:r>
          </a:p>
          <a:p>
            <a:pPr eaLnBrk="0" hangingPunct="0"/>
            <a:r>
              <a:rPr lang="en-US" sz="1200" dirty="0">
                <a:latin typeface="Univers LT 45 Light" panose="02000403030000020003" pitchFamily="2" charset="0"/>
              </a:rPr>
              <a:t>9 x 4 + 17 x 1 + 21 x 2 = 95</a:t>
            </a:r>
          </a:p>
        </p:txBody>
      </p:sp>
      <p:sp>
        <p:nvSpPr>
          <p:cNvPr id="24" name="Text Box 146">
            <a:extLst>
              <a:ext uri="{FF2B5EF4-FFF2-40B4-BE49-F238E27FC236}">
                <a16:creationId xmlns:a16="http://schemas.microsoft.com/office/drawing/2014/main" id="{FB98BAA8-B80A-7C48-B825-EBFEAED63153}"/>
              </a:ext>
            </a:extLst>
          </p:cNvPr>
          <p:cNvSpPr txBox="1">
            <a:spLocks noChangeArrowheads="1"/>
          </p:cNvSpPr>
          <p:nvPr/>
        </p:nvSpPr>
        <p:spPr bwMode="auto">
          <a:xfrm>
            <a:off x="736252" y="2699536"/>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4</a:t>
            </a:r>
          </a:p>
        </p:txBody>
      </p:sp>
      <p:sp>
        <p:nvSpPr>
          <p:cNvPr id="25" name="Text Box 146">
            <a:extLst>
              <a:ext uri="{FF2B5EF4-FFF2-40B4-BE49-F238E27FC236}">
                <a16:creationId xmlns:a16="http://schemas.microsoft.com/office/drawing/2014/main" id="{2D1DF6F7-3761-FF47-8835-6E64AB5BAA90}"/>
              </a:ext>
            </a:extLst>
          </p:cNvPr>
          <p:cNvSpPr txBox="1">
            <a:spLocks noChangeArrowheads="1"/>
          </p:cNvSpPr>
          <p:nvPr/>
        </p:nvSpPr>
        <p:spPr bwMode="auto">
          <a:xfrm>
            <a:off x="1689806" y="3334536"/>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13</a:t>
            </a:r>
          </a:p>
        </p:txBody>
      </p:sp>
      <p:sp>
        <p:nvSpPr>
          <p:cNvPr id="26" name="Text Box 146">
            <a:extLst>
              <a:ext uri="{FF2B5EF4-FFF2-40B4-BE49-F238E27FC236}">
                <a16:creationId xmlns:a16="http://schemas.microsoft.com/office/drawing/2014/main" id="{07A21FA9-D795-564E-A833-5F82C49CD1D3}"/>
              </a:ext>
            </a:extLst>
          </p:cNvPr>
          <p:cNvSpPr txBox="1">
            <a:spLocks noChangeArrowheads="1"/>
          </p:cNvSpPr>
          <p:nvPr/>
        </p:nvSpPr>
        <p:spPr bwMode="auto">
          <a:xfrm>
            <a:off x="2553649" y="3834069"/>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21</a:t>
            </a:r>
          </a:p>
        </p:txBody>
      </p:sp>
      <p:sp>
        <p:nvSpPr>
          <p:cNvPr id="27" name="Text Box 146">
            <a:extLst>
              <a:ext uri="{FF2B5EF4-FFF2-40B4-BE49-F238E27FC236}">
                <a16:creationId xmlns:a16="http://schemas.microsoft.com/office/drawing/2014/main" id="{EA151FC9-5F9C-CC45-BA97-8569EB910130}"/>
              </a:ext>
            </a:extLst>
          </p:cNvPr>
          <p:cNvSpPr txBox="1">
            <a:spLocks noChangeArrowheads="1"/>
          </p:cNvSpPr>
          <p:nvPr/>
        </p:nvSpPr>
        <p:spPr bwMode="auto">
          <a:xfrm>
            <a:off x="2553649" y="6306336"/>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21</a:t>
            </a:r>
          </a:p>
        </p:txBody>
      </p:sp>
      <p:sp>
        <p:nvSpPr>
          <p:cNvPr id="28" name="Text Box 146">
            <a:extLst>
              <a:ext uri="{FF2B5EF4-FFF2-40B4-BE49-F238E27FC236}">
                <a16:creationId xmlns:a16="http://schemas.microsoft.com/office/drawing/2014/main" id="{E945EC57-444C-544F-9D19-54E48C861DBB}"/>
              </a:ext>
            </a:extLst>
          </p:cNvPr>
          <p:cNvSpPr txBox="1">
            <a:spLocks noChangeArrowheads="1"/>
          </p:cNvSpPr>
          <p:nvPr/>
        </p:nvSpPr>
        <p:spPr bwMode="auto">
          <a:xfrm>
            <a:off x="2198049" y="6120069"/>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17</a:t>
            </a:r>
          </a:p>
        </p:txBody>
      </p:sp>
      <p:sp>
        <p:nvSpPr>
          <p:cNvPr id="29" name="Text Box 146">
            <a:extLst>
              <a:ext uri="{FF2B5EF4-FFF2-40B4-BE49-F238E27FC236}">
                <a16:creationId xmlns:a16="http://schemas.microsoft.com/office/drawing/2014/main" id="{601258A3-A593-3447-84AE-8C97AC7F0D3F}"/>
              </a:ext>
            </a:extLst>
          </p:cNvPr>
          <p:cNvSpPr txBox="1">
            <a:spLocks noChangeArrowheads="1"/>
          </p:cNvSpPr>
          <p:nvPr/>
        </p:nvSpPr>
        <p:spPr bwMode="auto">
          <a:xfrm>
            <a:off x="1207449" y="5781402"/>
            <a:ext cx="417866" cy="246221"/>
          </a:xfrm>
          <a:prstGeom prst="rect">
            <a:avLst/>
          </a:prstGeom>
          <a:noFill/>
          <a:ln w="9525">
            <a:noFill/>
            <a:miter lim="800000"/>
            <a:headEnd/>
            <a:tailEnd/>
          </a:ln>
        </p:spPr>
        <p:txBody>
          <a:bodyPr wrap="square">
            <a:spAutoFit/>
          </a:bodyPr>
          <a:lstStyle/>
          <a:p>
            <a:pPr eaLnBrk="0" hangingPunct="0"/>
            <a:r>
              <a:rPr lang="en-US" sz="1000" dirty="0">
                <a:latin typeface="Univers LT 45 Light" panose="02000403030000020003" pitchFamily="2" charset="0"/>
              </a:rPr>
              <a:t>9</a:t>
            </a:r>
          </a:p>
        </p:txBody>
      </p:sp>
      <p:sp>
        <p:nvSpPr>
          <p:cNvPr id="30" name="Text Box 146">
            <a:extLst>
              <a:ext uri="{FF2B5EF4-FFF2-40B4-BE49-F238E27FC236}">
                <a16:creationId xmlns:a16="http://schemas.microsoft.com/office/drawing/2014/main" id="{3AAA85DE-104B-6B47-BBB0-2EA4708E4E82}"/>
              </a:ext>
            </a:extLst>
          </p:cNvPr>
          <p:cNvSpPr txBox="1">
            <a:spLocks noChangeArrowheads="1"/>
          </p:cNvSpPr>
          <p:nvPr/>
        </p:nvSpPr>
        <p:spPr bwMode="auto">
          <a:xfrm rot="16200000">
            <a:off x="-108096" y="3100381"/>
            <a:ext cx="540216" cy="276999"/>
          </a:xfrm>
          <a:prstGeom prst="rect">
            <a:avLst/>
          </a:prstGeom>
          <a:noFill/>
          <a:ln w="9525">
            <a:noFill/>
            <a:miter lim="800000"/>
            <a:headEnd/>
            <a:tailEnd/>
          </a:ln>
        </p:spPr>
        <p:txBody>
          <a:bodyPr wrap="square">
            <a:spAutoFit/>
          </a:bodyPr>
          <a:lstStyle/>
          <a:p>
            <a:pPr eaLnBrk="0" hangingPunct="0"/>
            <a:r>
              <a:rPr lang="en-US" sz="1200" b="1" dirty="0">
                <a:latin typeface="Univers LT 45 Light" panose="02000403030000020003" pitchFamily="2" charset="0"/>
              </a:rPr>
              <a:t>Cost</a:t>
            </a:r>
          </a:p>
        </p:txBody>
      </p:sp>
      <p:sp>
        <p:nvSpPr>
          <p:cNvPr id="31" name="Text Box 146">
            <a:extLst>
              <a:ext uri="{FF2B5EF4-FFF2-40B4-BE49-F238E27FC236}">
                <a16:creationId xmlns:a16="http://schemas.microsoft.com/office/drawing/2014/main" id="{14CF68F4-AB11-C341-B1C4-C25E12F326C6}"/>
              </a:ext>
            </a:extLst>
          </p:cNvPr>
          <p:cNvSpPr txBox="1">
            <a:spLocks noChangeArrowheads="1"/>
          </p:cNvSpPr>
          <p:nvPr/>
        </p:nvSpPr>
        <p:spPr bwMode="auto">
          <a:xfrm rot="16200000">
            <a:off x="-108096" y="5521850"/>
            <a:ext cx="540216" cy="276999"/>
          </a:xfrm>
          <a:prstGeom prst="rect">
            <a:avLst/>
          </a:prstGeom>
          <a:noFill/>
          <a:ln w="9525">
            <a:noFill/>
            <a:miter lim="800000"/>
            <a:headEnd/>
            <a:tailEnd/>
          </a:ln>
        </p:spPr>
        <p:txBody>
          <a:bodyPr wrap="square">
            <a:spAutoFit/>
          </a:bodyPr>
          <a:lstStyle/>
          <a:p>
            <a:pPr eaLnBrk="0" hangingPunct="0"/>
            <a:r>
              <a:rPr lang="en-US" sz="1200" b="1" dirty="0">
                <a:latin typeface="Univers LT 45 Light" panose="02000403030000020003" pitchFamily="2" charset="0"/>
              </a:rPr>
              <a:t>Cost</a:t>
            </a:r>
          </a:p>
        </p:txBody>
      </p:sp>
      <p:sp>
        <p:nvSpPr>
          <p:cNvPr id="4" name="Slide Number Placeholder 3">
            <a:extLst>
              <a:ext uri="{FF2B5EF4-FFF2-40B4-BE49-F238E27FC236}">
                <a16:creationId xmlns:a16="http://schemas.microsoft.com/office/drawing/2014/main" id="{0A9A56AA-D189-B940-B049-0E9510E0BC04}"/>
              </a:ext>
            </a:extLst>
          </p:cNvPr>
          <p:cNvSpPr>
            <a:spLocks noGrp="1"/>
          </p:cNvSpPr>
          <p:nvPr>
            <p:ph type="sldNum" sz="quarter" idx="12"/>
          </p:nvPr>
        </p:nvSpPr>
        <p:spPr/>
        <p:txBody>
          <a:bodyPr/>
          <a:lstStyle/>
          <a:p>
            <a:fld id="{A2EBCFBC-0745-914E-B0B1-4125AF1D8E59}" type="slidenum">
              <a:rPr lang="en-US" smtClean="0"/>
              <a:pPr/>
              <a:t>26</a:t>
            </a:fld>
            <a:endParaRPr lang="en-US" dirty="0"/>
          </a:p>
        </p:txBody>
      </p:sp>
    </p:spTree>
    <p:extLst>
      <p:ext uri="{BB962C8B-B14F-4D97-AF65-F5344CB8AC3E}">
        <p14:creationId xmlns:p14="http://schemas.microsoft.com/office/powerpoint/2010/main" val="241481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3" grpId="0" animBg="1"/>
      <p:bldP spid="14" grpId="0"/>
      <p:bldP spid="15" grpId="0" animBg="1"/>
      <p:bldP spid="20" grpId="0" animBg="1"/>
      <p:bldP spid="21" grpId="0" animBg="1"/>
      <p:bldP spid="22" grpId="0" animBg="1"/>
      <p:bldP spid="24" grpId="0"/>
      <p:bldP spid="25" grpId="0"/>
      <p:bldP spid="26" grpId="0"/>
      <p:bldP spid="27" grpId="0"/>
      <p:bldP spid="28"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79E984-4214-E949-869A-BCACB5097990}"/>
              </a:ext>
            </a:extLst>
          </p:cNvPr>
          <p:cNvSpPr>
            <a:spLocks noGrp="1"/>
          </p:cNvSpPr>
          <p:nvPr>
            <p:ph type="title"/>
          </p:nvPr>
        </p:nvSpPr>
        <p:spPr/>
        <p:txBody>
          <a:bodyPr/>
          <a:lstStyle/>
          <a:p>
            <a:r>
              <a:rPr lang="en-US" b="1" dirty="0">
                <a:solidFill>
                  <a:srgbClr val="FFC000"/>
                </a:solidFill>
              </a:rPr>
              <a:t>Next Week’s Slides</a:t>
            </a:r>
          </a:p>
        </p:txBody>
      </p:sp>
      <p:sp>
        <p:nvSpPr>
          <p:cNvPr id="10" name="Content Placeholder 9">
            <a:extLst>
              <a:ext uri="{FF2B5EF4-FFF2-40B4-BE49-F238E27FC236}">
                <a16:creationId xmlns:a16="http://schemas.microsoft.com/office/drawing/2014/main" id="{DC698269-F4DF-F344-9BF3-1E169147097A}"/>
              </a:ext>
            </a:extLst>
          </p:cNvPr>
          <p:cNvSpPr>
            <a:spLocks noGrp="1"/>
          </p:cNvSpPr>
          <p:nvPr>
            <p:ph idx="1"/>
          </p:nvPr>
        </p:nvSpPr>
        <p:spPr>
          <a:xfrm>
            <a:off x="628650" y="1690689"/>
            <a:ext cx="7886700" cy="4683607"/>
          </a:xfrm>
        </p:spPr>
        <p:txBody>
          <a:bodyPr>
            <a:normAutofit/>
          </a:bodyPr>
          <a:lstStyle/>
          <a:p>
            <a:pPr marL="0" indent="0">
              <a:buNone/>
            </a:pPr>
            <a:r>
              <a:rPr lang="en-US" sz="2400" b="1" dirty="0">
                <a:solidFill>
                  <a:schemeClr val="bg1">
                    <a:lumMod val="95000"/>
                  </a:schemeClr>
                </a:solidFill>
              </a:rPr>
              <a:t>Tuesday: </a:t>
            </a:r>
            <a:r>
              <a:rPr lang="en-US" sz="2400" dirty="0">
                <a:solidFill>
                  <a:srgbClr val="FFFF00"/>
                </a:solidFill>
              </a:rPr>
              <a:t>Submit Project Slides (ppt/pdf) </a:t>
            </a:r>
            <a:r>
              <a:rPr lang="en-US" sz="2400" dirty="0">
                <a:solidFill>
                  <a:schemeClr val="bg1">
                    <a:lumMod val="95000"/>
                  </a:schemeClr>
                </a:solidFill>
              </a:rPr>
              <a:t>by 11:59pm</a:t>
            </a:r>
          </a:p>
          <a:p>
            <a:r>
              <a:rPr lang="en-US" sz="2400" dirty="0">
                <a:solidFill>
                  <a:schemeClr val="bg1">
                    <a:lumMod val="95000"/>
                  </a:schemeClr>
                </a:solidFill>
              </a:rPr>
              <a:t>Grading criteria in email/on bCourses/Assignments</a:t>
            </a:r>
          </a:p>
          <a:p>
            <a:r>
              <a:rPr lang="en-US" sz="2400" dirty="0">
                <a:solidFill>
                  <a:schemeClr val="bg1">
                    <a:lumMod val="95000"/>
                  </a:schemeClr>
                </a:solidFill>
              </a:rPr>
              <a:t>7 mins: motivation, approach, recs, connections</a:t>
            </a:r>
          </a:p>
          <a:p>
            <a:r>
              <a:rPr lang="en-US" sz="2400" dirty="0">
                <a:solidFill>
                  <a:schemeClr val="bg1">
                    <a:lumMod val="95000"/>
                  </a:schemeClr>
                </a:solidFill>
              </a:rPr>
              <a:t>Order of presentations to be announced</a:t>
            </a:r>
            <a:endParaRPr lang="en-US" sz="2400" b="1" dirty="0">
              <a:solidFill>
                <a:schemeClr val="bg1">
                  <a:lumMod val="95000"/>
                </a:schemeClr>
              </a:solidFill>
            </a:endParaRPr>
          </a:p>
          <a:p>
            <a:pPr marL="0" indent="0">
              <a:buNone/>
            </a:pPr>
            <a:r>
              <a:rPr lang="en-US" sz="2400" b="1" dirty="0">
                <a:solidFill>
                  <a:schemeClr val="bg1">
                    <a:lumMod val="95000"/>
                  </a:schemeClr>
                </a:solidFill>
              </a:rPr>
              <a:t>Wednesday: </a:t>
            </a:r>
            <a:r>
              <a:rPr lang="en-US" sz="2400" b="1" dirty="0">
                <a:solidFill>
                  <a:srgbClr val="FFFF00"/>
                </a:solidFill>
              </a:rPr>
              <a:t>Project Presentation (7 mins) </a:t>
            </a:r>
            <a:r>
              <a:rPr lang="en-US" sz="2400" dirty="0">
                <a:solidFill>
                  <a:schemeClr val="bg1">
                    <a:lumMod val="95000"/>
                  </a:schemeClr>
                </a:solidFill>
              </a:rPr>
              <a:t>+ 1 Q&amp;A</a:t>
            </a:r>
          </a:p>
          <a:p>
            <a:pPr marL="0" indent="0">
              <a:buNone/>
            </a:pPr>
            <a:endParaRPr lang="en-US" sz="2400" b="1" dirty="0">
              <a:solidFill>
                <a:schemeClr val="bg1">
                  <a:lumMod val="95000"/>
                </a:schemeClr>
              </a:solidFill>
            </a:endParaRPr>
          </a:p>
          <a:p>
            <a:pPr marL="0" indent="0">
              <a:buNone/>
            </a:pPr>
            <a:r>
              <a:rPr lang="en-US" sz="2400" b="1" dirty="0">
                <a:solidFill>
                  <a:schemeClr val="bg1">
                    <a:lumMod val="95000"/>
                  </a:schemeClr>
                </a:solidFill>
              </a:rPr>
              <a:t>Friday: </a:t>
            </a:r>
            <a:r>
              <a:rPr lang="en-US" sz="2400" dirty="0">
                <a:solidFill>
                  <a:srgbClr val="FFFF00"/>
                </a:solidFill>
              </a:rPr>
              <a:t>Littlefield Strategy Slides (</a:t>
            </a:r>
            <a:r>
              <a:rPr lang="en-US" sz="2400" u="sng" dirty="0">
                <a:solidFill>
                  <a:srgbClr val="FFFF00"/>
                </a:solidFill>
              </a:rPr>
              <a:t>ppt only</a:t>
            </a:r>
            <a:r>
              <a:rPr lang="en-US" sz="2400" dirty="0">
                <a:solidFill>
                  <a:srgbClr val="FFFF00"/>
                </a:solidFill>
              </a:rPr>
              <a:t>) </a:t>
            </a:r>
            <a:r>
              <a:rPr lang="en-US" sz="2400" dirty="0">
                <a:solidFill>
                  <a:schemeClr val="bg1">
                    <a:lumMod val="95000"/>
                  </a:schemeClr>
                </a:solidFill>
              </a:rPr>
              <a:t>due 11:59pm</a:t>
            </a:r>
          </a:p>
          <a:p>
            <a:r>
              <a:rPr lang="en-US" sz="2400" dirty="0">
                <a:solidFill>
                  <a:schemeClr val="bg1">
                    <a:lumMod val="95000"/>
                  </a:schemeClr>
                </a:solidFill>
              </a:rPr>
              <a:t>4 slides: machine purchase / Q / R / end game</a:t>
            </a:r>
          </a:p>
          <a:p>
            <a:r>
              <a:rPr lang="en-US" sz="2400" dirty="0">
                <a:solidFill>
                  <a:schemeClr val="bg1">
                    <a:lumMod val="95000"/>
                  </a:schemeClr>
                </a:solidFill>
              </a:rPr>
              <a:t>Put explanations in notes, Details in handout/bCourses</a:t>
            </a:r>
          </a:p>
          <a:p>
            <a:r>
              <a:rPr lang="en-US" sz="2400" dirty="0">
                <a:solidFill>
                  <a:schemeClr val="bg1">
                    <a:lumMod val="95000"/>
                  </a:schemeClr>
                </a:solidFill>
              </a:rPr>
              <a:t>Debrief Mon 4/25, random one slide from each team</a:t>
            </a:r>
            <a:endParaRPr lang="en-US" dirty="0"/>
          </a:p>
        </p:txBody>
      </p:sp>
    </p:spTree>
    <p:extLst>
      <p:ext uri="{BB962C8B-B14F-4D97-AF65-F5344CB8AC3E}">
        <p14:creationId xmlns:p14="http://schemas.microsoft.com/office/powerpoint/2010/main" val="121330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219" r="-1" b="-1"/>
          <a:stretch/>
        </p:blipFill>
        <p:spPr>
          <a:xfrm>
            <a:off x="2026702" y="683771"/>
            <a:ext cx="5199951" cy="4699949"/>
          </a:xfrm>
          <a:prstGeom prst="rect">
            <a:avLst/>
          </a:prstGeom>
        </p:spPr>
      </p:pic>
      <p:sp>
        <p:nvSpPr>
          <p:cNvPr id="3" name="Content Placeholder 2"/>
          <p:cNvSpPr>
            <a:spLocks noGrp="1"/>
          </p:cNvSpPr>
          <p:nvPr>
            <p:ph idx="1"/>
          </p:nvPr>
        </p:nvSpPr>
        <p:spPr>
          <a:xfrm>
            <a:off x="607329" y="5256368"/>
            <a:ext cx="8038695" cy="593286"/>
          </a:xfrm>
        </p:spPr>
        <p:txBody>
          <a:bodyPr>
            <a:normAutofit/>
          </a:bodyPr>
          <a:lstStyle/>
          <a:p>
            <a:pPr marL="0" indent="0" algn="ctr">
              <a:buNone/>
            </a:pPr>
            <a:r>
              <a:rPr lang="en-US" sz="2400" dirty="0">
                <a:solidFill>
                  <a:srgbClr val="FF0000"/>
                </a:solidFill>
              </a:rPr>
              <a:t>“Choose a single line that leads to several cashiers”</a:t>
            </a:r>
          </a:p>
        </p:txBody>
      </p:sp>
      <p:sp>
        <p:nvSpPr>
          <p:cNvPr id="4" name="Slide Number Placeholder 3"/>
          <p:cNvSpPr>
            <a:spLocks noGrp="1"/>
          </p:cNvSpPr>
          <p:nvPr>
            <p:ph type="sldNum" sz="quarter" idx="12"/>
          </p:nvPr>
        </p:nvSpPr>
        <p:spPr>
          <a:xfrm>
            <a:off x="6457950" y="6356351"/>
            <a:ext cx="2057400" cy="365125"/>
          </a:xfrm>
        </p:spPr>
        <p:txBody>
          <a:bodyPr>
            <a:normAutofit/>
          </a:bodyPr>
          <a:lstStyle/>
          <a:p>
            <a:fld id="{898C6173-9B67-4D5E-BF79-09D4FDA79571}" type="slidenum">
              <a:rPr lang="en-US" smtClean="0"/>
              <a:pPr/>
              <a:t>3</a:t>
            </a:fld>
            <a:endParaRPr lang="en-US"/>
          </a:p>
        </p:txBody>
      </p:sp>
      <p:pic>
        <p:nvPicPr>
          <p:cNvPr id="6" name="Picture 5"/>
          <p:cNvPicPr>
            <a:picLocks noChangeAspect="1"/>
          </p:cNvPicPr>
          <p:nvPr/>
        </p:nvPicPr>
        <p:blipFill>
          <a:blip r:embed="rId4"/>
          <a:stretch>
            <a:fillRect/>
          </a:stretch>
        </p:blipFill>
        <p:spPr>
          <a:xfrm>
            <a:off x="2099791" y="514480"/>
            <a:ext cx="2648691" cy="445390"/>
          </a:xfrm>
          <a:prstGeom prst="rect">
            <a:avLst/>
          </a:prstGeom>
        </p:spPr>
      </p:pic>
    </p:spTree>
    <p:extLst>
      <p:ext uri="{BB962C8B-B14F-4D97-AF65-F5344CB8AC3E}">
        <p14:creationId xmlns:p14="http://schemas.microsoft.com/office/powerpoint/2010/main" val="213837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67D5C1E-5187-A3D1-7301-0198C7B99176}"/>
              </a:ext>
            </a:extLst>
          </p:cNvPr>
          <p:cNvSpPr/>
          <p:nvPr/>
        </p:nvSpPr>
        <p:spPr>
          <a:xfrm>
            <a:off x="-463639" y="6106687"/>
            <a:ext cx="2823553" cy="550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p:txBody>
          <a:bodyPr/>
          <a:lstStyle/>
          <a:p>
            <a:r>
              <a:rPr lang="en-US" b="1" dirty="0"/>
              <a:t>Parallel vs Pooled</a:t>
            </a:r>
          </a:p>
        </p:txBody>
      </p:sp>
      <p:sp>
        <p:nvSpPr>
          <p:cNvPr id="4" name="Slide Number Placeholder 3"/>
          <p:cNvSpPr>
            <a:spLocks noGrp="1"/>
          </p:cNvSpPr>
          <p:nvPr>
            <p:ph type="sldNum" sz="quarter" idx="12"/>
          </p:nvPr>
        </p:nvSpPr>
        <p:spPr/>
        <p:txBody>
          <a:bodyPr/>
          <a:lstStyle/>
          <a:p>
            <a:fld id="{898C6173-9B67-4D5E-BF79-09D4FDA79571}" type="slidenum">
              <a:rPr lang="en-US" smtClean="0"/>
              <a:t>4</a:t>
            </a:fld>
            <a:endParaRPr lang="en-US"/>
          </a:p>
        </p:txBody>
      </p:sp>
      <p:sp>
        <p:nvSpPr>
          <p:cNvPr id="40" name="Line 5">
            <a:extLst>
              <a:ext uri="{FF2B5EF4-FFF2-40B4-BE49-F238E27FC236}">
                <a16:creationId xmlns:a16="http://schemas.microsoft.com/office/drawing/2014/main" id="{C8D0193F-0FA6-00B1-C1AD-5E6C34AE77D3}"/>
              </a:ext>
            </a:extLst>
          </p:cNvPr>
          <p:cNvSpPr>
            <a:spLocks noChangeAspect="1" noChangeShapeType="1"/>
          </p:cNvSpPr>
          <p:nvPr/>
        </p:nvSpPr>
        <p:spPr bwMode="auto">
          <a:xfrm>
            <a:off x="2788403" y="2443164"/>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1" name="AutoShape 6">
            <a:extLst>
              <a:ext uri="{FF2B5EF4-FFF2-40B4-BE49-F238E27FC236}">
                <a16:creationId xmlns:a16="http://schemas.microsoft.com/office/drawing/2014/main" id="{CFF78188-F631-1C40-CE78-DBEC5F15817F}"/>
              </a:ext>
            </a:extLst>
          </p:cNvPr>
          <p:cNvSpPr>
            <a:spLocks noChangeAspect="1" noChangeArrowheads="1"/>
          </p:cNvSpPr>
          <p:nvPr/>
        </p:nvSpPr>
        <p:spPr bwMode="auto">
          <a:xfrm>
            <a:off x="3170991" y="2263776"/>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2" name="Line 7">
            <a:extLst>
              <a:ext uri="{FF2B5EF4-FFF2-40B4-BE49-F238E27FC236}">
                <a16:creationId xmlns:a16="http://schemas.microsoft.com/office/drawing/2014/main" id="{846EE991-1AAC-64F5-7E88-B2FFF6F1DFD4}"/>
              </a:ext>
            </a:extLst>
          </p:cNvPr>
          <p:cNvSpPr>
            <a:spLocks noChangeAspect="1" noChangeShapeType="1"/>
          </p:cNvSpPr>
          <p:nvPr/>
        </p:nvSpPr>
        <p:spPr bwMode="auto">
          <a:xfrm>
            <a:off x="3448803" y="2443164"/>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3" name="Rectangle 42">
            <a:extLst>
              <a:ext uri="{FF2B5EF4-FFF2-40B4-BE49-F238E27FC236}">
                <a16:creationId xmlns:a16="http://schemas.microsoft.com/office/drawing/2014/main" id="{96E5E2CB-C7DB-179E-A55C-F35AFE8AB952}"/>
              </a:ext>
            </a:extLst>
          </p:cNvPr>
          <p:cNvSpPr>
            <a:spLocks noChangeAspect="1" noChangeArrowheads="1"/>
          </p:cNvSpPr>
          <p:nvPr/>
        </p:nvSpPr>
        <p:spPr bwMode="auto">
          <a:xfrm>
            <a:off x="3769478" y="1958976"/>
            <a:ext cx="293688" cy="9906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4" name="Rectangle 43">
            <a:extLst>
              <a:ext uri="{FF2B5EF4-FFF2-40B4-BE49-F238E27FC236}">
                <a16:creationId xmlns:a16="http://schemas.microsoft.com/office/drawing/2014/main" id="{DD37A4B6-8C38-8B58-DBC6-955756051199}"/>
              </a:ext>
            </a:extLst>
          </p:cNvPr>
          <p:cNvSpPr>
            <a:spLocks noChangeAspect="1" noChangeArrowheads="1"/>
          </p:cNvSpPr>
          <p:nvPr/>
        </p:nvSpPr>
        <p:spPr bwMode="auto">
          <a:xfrm>
            <a:off x="3861553" y="2068514"/>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5" name="Rectangle 44">
            <a:extLst>
              <a:ext uri="{FF2B5EF4-FFF2-40B4-BE49-F238E27FC236}">
                <a16:creationId xmlns:a16="http://schemas.microsoft.com/office/drawing/2014/main" id="{05EB6E7B-3121-CEA5-76B2-5C0357986CB0}"/>
              </a:ext>
            </a:extLst>
          </p:cNvPr>
          <p:cNvSpPr>
            <a:spLocks noChangeAspect="1" noChangeArrowheads="1"/>
          </p:cNvSpPr>
          <p:nvPr/>
        </p:nvSpPr>
        <p:spPr bwMode="auto">
          <a:xfrm>
            <a:off x="3861553" y="2284414"/>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6" name="Rectangle 45">
            <a:extLst>
              <a:ext uri="{FF2B5EF4-FFF2-40B4-BE49-F238E27FC236}">
                <a16:creationId xmlns:a16="http://schemas.microsoft.com/office/drawing/2014/main" id="{4606936F-049C-6D30-72B3-FC08C42301F5}"/>
              </a:ext>
            </a:extLst>
          </p:cNvPr>
          <p:cNvSpPr>
            <a:spLocks noChangeAspect="1" noChangeArrowheads="1"/>
          </p:cNvSpPr>
          <p:nvPr/>
        </p:nvSpPr>
        <p:spPr bwMode="auto">
          <a:xfrm>
            <a:off x="3861553" y="25019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7" name="Rectangle 46">
            <a:extLst>
              <a:ext uri="{FF2B5EF4-FFF2-40B4-BE49-F238E27FC236}">
                <a16:creationId xmlns:a16="http://schemas.microsoft.com/office/drawing/2014/main" id="{3CA375D7-E611-6E6D-9F50-4F08801B50A9}"/>
              </a:ext>
            </a:extLst>
          </p:cNvPr>
          <p:cNvSpPr>
            <a:spLocks noChangeAspect="1" noChangeArrowheads="1"/>
          </p:cNvSpPr>
          <p:nvPr/>
        </p:nvSpPr>
        <p:spPr bwMode="auto">
          <a:xfrm>
            <a:off x="3861553" y="27178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8" name="Line 13">
            <a:extLst>
              <a:ext uri="{FF2B5EF4-FFF2-40B4-BE49-F238E27FC236}">
                <a16:creationId xmlns:a16="http://schemas.microsoft.com/office/drawing/2014/main" id="{E695D422-6E87-1D23-8078-0B36B3B5A8DF}"/>
              </a:ext>
            </a:extLst>
          </p:cNvPr>
          <p:cNvSpPr>
            <a:spLocks noChangeAspect="1" noChangeShapeType="1"/>
          </p:cNvSpPr>
          <p:nvPr/>
        </p:nvSpPr>
        <p:spPr bwMode="auto">
          <a:xfrm>
            <a:off x="4136191" y="2443164"/>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7" name="Rectangle 79">
            <a:extLst>
              <a:ext uri="{FF2B5EF4-FFF2-40B4-BE49-F238E27FC236}">
                <a16:creationId xmlns:a16="http://schemas.microsoft.com/office/drawing/2014/main" id="{DE1BC3AD-E221-D7F0-67E2-B01291E4F67D}"/>
              </a:ext>
            </a:extLst>
          </p:cNvPr>
          <p:cNvSpPr>
            <a:spLocks noChangeAspect="1" noChangeArrowheads="1"/>
          </p:cNvSpPr>
          <p:nvPr/>
        </p:nvSpPr>
        <p:spPr bwMode="auto">
          <a:xfrm>
            <a:off x="3755273" y="4892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0" name="Rectangle 86">
            <a:extLst>
              <a:ext uri="{FF2B5EF4-FFF2-40B4-BE49-F238E27FC236}">
                <a16:creationId xmlns:a16="http://schemas.microsoft.com/office/drawing/2014/main" id="{9ED3108F-5998-4189-65F0-010D7FF61139}"/>
              </a:ext>
            </a:extLst>
          </p:cNvPr>
          <p:cNvSpPr>
            <a:spLocks noChangeAspect="1" noChangeArrowheads="1"/>
          </p:cNvSpPr>
          <p:nvPr/>
        </p:nvSpPr>
        <p:spPr bwMode="auto">
          <a:xfrm>
            <a:off x="3755273" y="5273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1" name="Rectangle 87">
            <a:extLst>
              <a:ext uri="{FF2B5EF4-FFF2-40B4-BE49-F238E27FC236}">
                <a16:creationId xmlns:a16="http://schemas.microsoft.com/office/drawing/2014/main" id="{707F2C18-8EDA-28FF-935E-E80614B907DE}"/>
              </a:ext>
            </a:extLst>
          </p:cNvPr>
          <p:cNvSpPr>
            <a:spLocks noChangeAspect="1" noChangeArrowheads="1"/>
          </p:cNvSpPr>
          <p:nvPr/>
        </p:nvSpPr>
        <p:spPr bwMode="auto">
          <a:xfrm>
            <a:off x="3847348" y="5383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2" name="Line 88">
            <a:extLst>
              <a:ext uri="{FF2B5EF4-FFF2-40B4-BE49-F238E27FC236}">
                <a16:creationId xmlns:a16="http://schemas.microsoft.com/office/drawing/2014/main" id="{00488F81-BD2A-C4B1-B57B-4583C9CBD1AB}"/>
              </a:ext>
            </a:extLst>
          </p:cNvPr>
          <p:cNvSpPr>
            <a:spLocks noChangeAspect="1" noChangeShapeType="1"/>
          </p:cNvSpPr>
          <p:nvPr/>
        </p:nvSpPr>
        <p:spPr bwMode="auto">
          <a:xfrm>
            <a:off x="4121986" y="5453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3" name="Rectangle 92">
            <a:extLst>
              <a:ext uri="{FF2B5EF4-FFF2-40B4-BE49-F238E27FC236}">
                <a16:creationId xmlns:a16="http://schemas.microsoft.com/office/drawing/2014/main" id="{B34AB61F-3BB3-771E-64A6-74C935A017EB}"/>
              </a:ext>
            </a:extLst>
          </p:cNvPr>
          <p:cNvSpPr>
            <a:spLocks noChangeAspect="1" noChangeArrowheads="1"/>
          </p:cNvSpPr>
          <p:nvPr/>
        </p:nvSpPr>
        <p:spPr bwMode="auto">
          <a:xfrm>
            <a:off x="3755273" y="5654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4" name="Rectangle 93">
            <a:extLst>
              <a:ext uri="{FF2B5EF4-FFF2-40B4-BE49-F238E27FC236}">
                <a16:creationId xmlns:a16="http://schemas.microsoft.com/office/drawing/2014/main" id="{44AB93F9-0FA5-89ED-B8FD-1C40687BFCC5}"/>
              </a:ext>
            </a:extLst>
          </p:cNvPr>
          <p:cNvSpPr>
            <a:spLocks noChangeAspect="1" noChangeArrowheads="1"/>
          </p:cNvSpPr>
          <p:nvPr/>
        </p:nvSpPr>
        <p:spPr bwMode="auto">
          <a:xfrm>
            <a:off x="3847348" y="5764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5" name="Line 94">
            <a:extLst>
              <a:ext uri="{FF2B5EF4-FFF2-40B4-BE49-F238E27FC236}">
                <a16:creationId xmlns:a16="http://schemas.microsoft.com/office/drawing/2014/main" id="{52E8166C-9018-9F8F-5291-C5515A637D10}"/>
              </a:ext>
            </a:extLst>
          </p:cNvPr>
          <p:cNvSpPr>
            <a:spLocks noChangeAspect="1" noChangeShapeType="1"/>
          </p:cNvSpPr>
          <p:nvPr/>
        </p:nvSpPr>
        <p:spPr bwMode="auto">
          <a:xfrm>
            <a:off x="4121986" y="5834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6" name="Rectangle 98">
            <a:extLst>
              <a:ext uri="{FF2B5EF4-FFF2-40B4-BE49-F238E27FC236}">
                <a16:creationId xmlns:a16="http://schemas.microsoft.com/office/drawing/2014/main" id="{D140D284-8C81-A0E7-759C-923BADB53DEA}"/>
              </a:ext>
            </a:extLst>
          </p:cNvPr>
          <p:cNvSpPr>
            <a:spLocks noChangeAspect="1" noChangeArrowheads="1"/>
          </p:cNvSpPr>
          <p:nvPr/>
        </p:nvSpPr>
        <p:spPr bwMode="auto">
          <a:xfrm>
            <a:off x="3755273" y="6035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7" name="Rectangle 99">
            <a:extLst>
              <a:ext uri="{FF2B5EF4-FFF2-40B4-BE49-F238E27FC236}">
                <a16:creationId xmlns:a16="http://schemas.microsoft.com/office/drawing/2014/main" id="{42180C06-3097-BA4F-C31B-5B42AB130A1F}"/>
              </a:ext>
            </a:extLst>
          </p:cNvPr>
          <p:cNvSpPr>
            <a:spLocks noChangeAspect="1" noChangeArrowheads="1"/>
          </p:cNvSpPr>
          <p:nvPr/>
        </p:nvSpPr>
        <p:spPr bwMode="auto">
          <a:xfrm>
            <a:off x="3847348" y="6145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8" name="Line 100">
            <a:extLst>
              <a:ext uri="{FF2B5EF4-FFF2-40B4-BE49-F238E27FC236}">
                <a16:creationId xmlns:a16="http://schemas.microsoft.com/office/drawing/2014/main" id="{885FF8AE-833B-93FC-2B2D-049299225C48}"/>
              </a:ext>
            </a:extLst>
          </p:cNvPr>
          <p:cNvSpPr>
            <a:spLocks noChangeAspect="1" noChangeShapeType="1"/>
          </p:cNvSpPr>
          <p:nvPr/>
        </p:nvSpPr>
        <p:spPr bwMode="auto">
          <a:xfrm>
            <a:off x="4121986" y="6215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9" name="Text Box 102">
            <a:extLst>
              <a:ext uri="{FF2B5EF4-FFF2-40B4-BE49-F238E27FC236}">
                <a16:creationId xmlns:a16="http://schemas.microsoft.com/office/drawing/2014/main" id="{1D692EE2-AB6F-C658-5DBD-C9BAAA40B453}"/>
              </a:ext>
            </a:extLst>
          </p:cNvPr>
          <p:cNvSpPr txBox="1">
            <a:spLocks noChangeArrowheads="1"/>
          </p:cNvSpPr>
          <p:nvPr/>
        </p:nvSpPr>
        <p:spPr bwMode="auto">
          <a:xfrm>
            <a:off x="350003" y="1839914"/>
            <a:ext cx="2209800" cy="338554"/>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Pooled system</a:t>
            </a:r>
            <a:r>
              <a:rPr lang="en-US" sz="1600" dirty="0">
                <a:latin typeface="Univers LT 45 Light" panose="02000403030000020003" pitchFamily="2" charset="0"/>
              </a:rPr>
              <a:t>:</a:t>
            </a:r>
          </a:p>
        </p:txBody>
      </p:sp>
      <p:sp>
        <p:nvSpPr>
          <p:cNvPr id="71" name="Text Box 104">
            <a:extLst>
              <a:ext uri="{FF2B5EF4-FFF2-40B4-BE49-F238E27FC236}">
                <a16:creationId xmlns:a16="http://schemas.microsoft.com/office/drawing/2014/main" id="{1520270A-AEE9-0713-418B-3ABEFBF4B296}"/>
              </a:ext>
            </a:extLst>
          </p:cNvPr>
          <p:cNvSpPr txBox="1">
            <a:spLocks noChangeArrowheads="1"/>
          </p:cNvSpPr>
          <p:nvPr/>
        </p:nvSpPr>
        <p:spPr bwMode="auto">
          <a:xfrm>
            <a:off x="335798" y="4770656"/>
            <a:ext cx="2209800" cy="584775"/>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Parallel queue system</a:t>
            </a:r>
            <a:r>
              <a:rPr lang="en-US" sz="1600" dirty="0">
                <a:latin typeface="Univers LT 45 Light" panose="02000403030000020003" pitchFamily="2" charset="0"/>
              </a:rPr>
              <a:t>:</a:t>
            </a:r>
          </a:p>
        </p:txBody>
      </p:sp>
      <p:sp>
        <p:nvSpPr>
          <p:cNvPr id="72" name="AutoShape 105">
            <a:extLst>
              <a:ext uri="{FF2B5EF4-FFF2-40B4-BE49-F238E27FC236}">
                <a16:creationId xmlns:a16="http://schemas.microsoft.com/office/drawing/2014/main" id="{B81800E6-06A6-7DEF-8483-D40DB3973656}"/>
              </a:ext>
            </a:extLst>
          </p:cNvPr>
          <p:cNvSpPr>
            <a:spLocks/>
          </p:cNvSpPr>
          <p:nvPr/>
        </p:nvSpPr>
        <p:spPr bwMode="auto">
          <a:xfrm>
            <a:off x="2407403" y="2035176"/>
            <a:ext cx="304800" cy="762000"/>
          </a:xfrm>
          <a:prstGeom prst="leftBrace">
            <a:avLst>
              <a:gd name="adj1" fmla="val 20833"/>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74" name="AutoShape 107">
            <a:extLst>
              <a:ext uri="{FF2B5EF4-FFF2-40B4-BE49-F238E27FC236}">
                <a16:creationId xmlns:a16="http://schemas.microsoft.com/office/drawing/2014/main" id="{4A8092CA-7551-5B90-C869-026F10CC06D5}"/>
              </a:ext>
            </a:extLst>
          </p:cNvPr>
          <p:cNvSpPr>
            <a:spLocks/>
          </p:cNvSpPr>
          <p:nvPr/>
        </p:nvSpPr>
        <p:spPr bwMode="auto">
          <a:xfrm>
            <a:off x="2393198" y="4918170"/>
            <a:ext cx="304800" cy="1371600"/>
          </a:xfrm>
          <a:prstGeom prst="leftBrace">
            <a:avLst>
              <a:gd name="adj1" fmla="val 37500"/>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85" name="AutoShape 124">
            <a:extLst>
              <a:ext uri="{FF2B5EF4-FFF2-40B4-BE49-F238E27FC236}">
                <a16:creationId xmlns:a16="http://schemas.microsoft.com/office/drawing/2014/main" id="{0EAE6B53-15CB-E333-126B-5973E5AE78CB}"/>
              </a:ext>
            </a:extLst>
          </p:cNvPr>
          <p:cNvSpPr>
            <a:spLocks noChangeAspect="1" noChangeArrowheads="1"/>
          </p:cNvSpPr>
          <p:nvPr/>
        </p:nvSpPr>
        <p:spPr bwMode="auto">
          <a:xfrm>
            <a:off x="3163136" y="48419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87" name="Line 126">
            <a:extLst>
              <a:ext uri="{FF2B5EF4-FFF2-40B4-BE49-F238E27FC236}">
                <a16:creationId xmlns:a16="http://schemas.microsoft.com/office/drawing/2014/main" id="{473C9146-5719-3BEB-FA31-3CF3AE59D131}"/>
              </a:ext>
            </a:extLst>
          </p:cNvPr>
          <p:cNvSpPr>
            <a:spLocks noChangeAspect="1" noChangeShapeType="1"/>
          </p:cNvSpPr>
          <p:nvPr/>
        </p:nvSpPr>
        <p:spPr bwMode="auto">
          <a:xfrm>
            <a:off x="2780548" y="5418233"/>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88" name="AutoShape 127">
            <a:extLst>
              <a:ext uri="{FF2B5EF4-FFF2-40B4-BE49-F238E27FC236}">
                <a16:creationId xmlns:a16="http://schemas.microsoft.com/office/drawing/2014/main" id="{944C6F11-F5BB-6D64-4402-26B5BFE33831}"/>
              </a:ext>
            </a:extLst>
          </p:cNvPr>
          <p:cNvSpPr>
            <a:spLocks noChangeAspect="1" noChangeArrowheads="1"/>
          </p:cNvSpPr>
          <p:nvPr/>
        </p:nvSpPr>
        <p:spPr bwMode="auto">
          <a:xfrm>
            <a:off x="3163136" y="5238845"/>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89" name="Line 128">
            <a:extLst>
              <a:ext uri="{FF2B5EF4-FFF2-40B4-BE49-F238E27FC236}">
                <a16:creationId xmlns:a16="http://schemas.microsoft.com/office/drawing/2014/main" id="{9D3F89F9-7932-3FC8-D0FD-E0430C8FD326}"/>
              </a:ext>
            </a:extLst>
          </p:cNvPr>
          <p:cNvSpPr>
            <a:spLocks noChangeAspect="1" noChangeShapeType="1"/>
          </p:cNvSpPr>
          <p:nvPr/>
        </p:nvSpPr>
        <p:spPr bwMode="auto">
          <a:xfrm>
            <a:off x="3440948" y="5418233"/>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0" name="Line 129">
            <a:extLst>
              <a:ext uri="{FF2B5EF4-FFF2-40B4-BE49-F238E27FC236}">
                <a16:creationId xmlns:a16="http://schemas.microsoft.com/office/drawing/2014/main" id="{43B34B6E-CE14-BBBA-08D2-841860360B96}"/>
              </a:ext>
            </a:extLst>
          </p:cNvPr>
          <p:cNvSpPr>
            <a:spLocks noChangeAspect="1" noChangeShapeType="1"/>
          </p:cNvSpPr>
          <p:nvPr/>
        </p:nvSpPr>
        <p:spPr bwMode="auto">
          <a:xfrm>
            <a:off x="2780548" y="5859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1" name="AutoShape 130">
            <a:extLst>
              <a:ext uri="{FF2B5EF4-FFF2-40B4-BE49-F238E27FC236}">
                <a16:creationId xmlns:a16="http://schemas.microsoft.com/office/drawing/2014/main" id="{3E2F9EC4-086E-32CF-B665-4DDD1D58A84E}"/>
              </a:ext>
            </a:extLst>
          </p:cNvPr>
          <p:cNvSpPr>
            <a:spLocks noChangeAspect="1" noChangeArrowheads="1"/>
          </p:cNvSpPr>
          <p:nvPr/>
        </p:nvSpPr>
        <p:spPr bwMode="auto">
          <a:xfrm>
            <a:off x="3163136" y="5680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92" name="Line 131">
            <a:extLst>
              <a:ext uri="{FF2B5EF4-FFF2-40B4-BE49-F238E27FC236}">
                <a16:creationId xmlns:a16="http://schemas.microsoft.com/office/drawing/2014/main" id="{B69EF118-3245-98AB-2013-F2AC76D3E6F6}"/>
              </a:ext>
            </a:extLst>
          </p:cNvPr>
          <p:cNvSpPr>
            <a:spLocks noChangeAspect="1" noChangeShapeType="1"/>
          </p:cNvSpPr>
          <p:nvPr/>
        </p:nvSpPr>
        <p:spPr bwMode="auto">
          <a:xfrm>
            <a:off x="3440948" y="5859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3" name="Line 132">
            <a:extLst>
              <a:ext uri="{FF2B5EF4-FFF2-40B4-BE49-F238E27FC236}">
                <a16:creationId xmlns:a16="http://schemas.microsoft.com/office/drawing/2014/main" id="{AD0423A8-74A7-AC36-3E12-CC2FAA56A12E}"/>
              </a:ext>
            </a:extLst>
          </p:cNvPr>
          <p:cNvSpPr>
            <a:spLocks noChangeAspect="1" noChangeShapeType="1"/>
          </p:cNvSpPr>
          <p:nvPr/>
        </p:nvSpPr>
        <p:spPr bwMode="auto">
          <a:xfrm>
            <a:off x="2774198" y="6240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4" name="AutoShape 133">
            <a:extLst>
              <a:ext uri="{FF2B5EF4-FFF2-40B4-BE49-F238E27FC236}">
                <a16:creationId xmlns:a16="http://schemas.microsoft.com/office/drawing/2014/main" id="{542A3A4A-E600-D820-93BE-7943221092E6}"/>
              </a:ext>
            </a:extLst>
          </p:cNvPr>
          <p:cNvSpPr>
            <a:spLocks noChangeAspect="1" noChangeArrowheads="1"/>
          </p:cNvSpPr>
          <p:nvPr/>
        </p:nvSpPr>
        <p:spPr bwMode="auto">
          <a:xfrm>
            <a:off x="3156786" y="6061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95" name="Line 134">
            <a:extLst>
              <a:ext uri="{FF2B5EF4-FFF2-40B4-BE49-F238E27FC236}">
                <a16:creationId xmlns:a16="http://schemas.microsoft.com/office/drawing/2014/main" id="{D4B33E49-08F9-6C4D-3537-95B73DCFD042}"/>
              </a:ext>
            </a:extLst>
          </p:cNvPr>
          <p:cNvSpPr>
            <a:spLocks noChangeAspect="1" noChangeShapeType="1"/>
          </p:cNvSpPr>
          <p:nvPr/>
        </p:nvSpPr>
        <p:spPr bwMode="auto">
          <a:xfrm>
            <a:off x="3434598" y="6240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6" name="Line 82">
            <a:extLst>
              <a:ext uri="{FF2B5EF4-FFF2-40B4-BE49-F238E27FC236}">
                <a16:creationId xmlns:a16="http://schemas.microsoft.com/office/drawing/2014/main" id="{A5132344-3B14-6BAF-644B-5236A49A21B1}"/>
              </a:ext>
            </a:extLst>
          </p:cNvPr>
          <p:cNvSpPr>
            <a:spLocks noChangeAspect="1" noChangeShapeType="1"/>
          </p:cNvSpPr>
          <p:nvPr/>
        </p:nvSpPr>
        <p:spPr bwMode="auto">
          <a:xfrm>
            <a:off x="4121986" y="5072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7" name="Line 123">
            <a:extLst>
              <a:ext uri="{FF2B5EF4-FFF2-40B4-BE49-F238E27FC236}">
                <a16:creationId xmlns:a16="http://schemas.microsoft.com/office/drawing/2014/main" id="{333490F4-5AB8-93D8-F3D0-E82F88AC3D26}"/>
              </a:ext>
            </a:extLst>
          </p:cNvPr>
          <p:cNvSpPr>
            <a:spLocks noChangeAspect="1" noChangeShapeType="1"/>
          </p:cNvSpPr>
          <p:nvPr/>
        </p:nvSpPr>
        <p:spPr bwMode="auto">
          <a:xfrm>
            <a:off x="2780548" y="50213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8" name="Line 125">
            <a:extLst>
              <a:ext uri="{FF2B5EF4-FFF2-40B4-BE49-F238E27FC236}">
                <a16:creationId xmlns:a16="http://schemas.microsoft.com/office/drawing/2014/main" id="{E598209C-2458-E57D-CD26-61E01135E2D1}"/>
              </a:ext>
            </a:extLst>
          </p:cNvPr>
          <p:cNvSpPr>
            <a:spLocks noChangeAspect="1" noChangeShapeType="1"/>
          </p:cNvSpPr>
          <p:nvPr/>
        </p:nvSpPr>
        <p:spPr bwMode="auto">
          <a:xfrm>
            <a:off x="3440948" y="50213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9" name="Rectangle 80">
            <a:extLst>
              <a:ext uri="{FF2B5EF4-FFF2-40B4-BE49-F238E27FC236}">
                <a16:creationId xmlns:a16="http://schemas.microsoft.com/office/drawing/2014/main" id="{93904DE5-2023-22B4-1887-F1422F35B9EF}"/>
              </a:ext>
            </a:extLst>
          </p:cNvPr>
          <p:cNvSpPr>
            <a:spLocks noChangeAspect="1" noChangeArrowheads="1"/>
          </p:cNvSpPr>
          <p:nvPr/>
        </p:nvSpPr>
        <p:spPr bwMode="auto">
          <a:xfrm>
            <a:off x="3847348" y="5002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pic>
        <p:nvPicPr>
          <p:cNvPr id="100" name="Picture 2" descr="Trader Joe's Reveals COVID-19 Staff Stats: 1,250 Cases Confirmed">
            <a:extLst>
              <a:ext uri="{FF2B5EF4-FFF2-40B4-BE49-F238E27FC236}">
                <a16:creationId xmlns:a16="http://schemas.microsoft.com/office/drawing/2014/main" id="{DEF20B1A-A03D-AFB9-2A99-D97E4831A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701" y="132640"/>
            <a:ext cx="3228506" cy="215177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Trader Joe's Adjust Free Sample Practices Due to Coronavirus">
            <a:extLst>
              <a:ext uri="{FF2B5EF4-FFF2-40B4-BE49-F238E27FC236}">
                <a16:creationId xmlns:a16="http://schemas.microsoft.com/office/drawing/2014/main" id="{5ACA3871-BEEB-1B6C-6476-6995216372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44" t="35151"/>
          <a:stretch/>
        </p:blipFill>
        <p:spPr bwMode="auto">
          <a:xfrm>
            <a:off x="5819701" y="2249507"/>
            <a:ext cx="3228506" cy="200656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 Box 102">
            <a:extLst>
              <a:ext uri="{FF2B5EF4-FFF2-40B4-BE49-F238E27FC236}">
                <a16:creationId xmlns:a16="http://schemas.microsoft.com/office/drawing/2014/main" id="{51D41057-E9D8-C923-F626-13EDA9F1ABBF}"/>
              </a:ext>
            </a:extLst>
          </p:cNvPr>
          <p:cNvSpPr txBox="1">
            <a:spLocks noChangeArrowheads="1"/>
          </p:cNvSpPr>
          <p:nvPr/>
        </p:nvSpPr>
        <p:spPr bwMode="auto">
          <a:xfrm>
            <a:off x="2313213" y="3992680"/>
            <a:ext cx="3114607" cy="584775"/>
          </a:xfrm>
          <a:prstGeom prst="rect">
            <a:avLst/>
          </a:prstGeom>
          <a:noFill/>
          <a:ln w="9525">
            <a:noFill/>
            <a:miter lim="800000"/>
            <a:headEnd/>
            <a:tailEnd/>
          </a:ln>
        </p:spPr>
        <p:txBody>
          <a:bodyPr wrap="square">
            <a:spAutoFit/>
          </a:bodyPr>
          <a:lstStyle/>
          <a:p>
            <a:pPr>
              <a:spcBef>
                <a:spcPct val="50000"/>
              </a:spcBef>
            </a:pPr>
            <a:r>
              <a:rPr lang="en-US" sz="1600" dirty="0">
                <a:solidFill>
                  <a:srgbClr val="C00000"/>
                </a:solidFill>
                <a:latin typeface="Univers LT 45 Light" panose="02000403030000020003" pitchFamily="2" charset="0"/>
              </a:rPr>
              <a:t>If there are delays at one server, it affects the entire line.</a:t>
            </a:r>
          </a:p>
        </p:txBody>
      </p:sp>
      <p:cxnSp>
        <p:nvCxnSpPr>
          <p:cNvPr id="104" name="Straight Connector 103">
            <a:extLst>
              <a:ext uri="{FF2B5EF4-FFF2-40B4-BE49-F238E27FC236}">
                <a16:creationId xmlns:a16="http://schemas.microsoft.com/office/drawing/2014/main" id="{78330A58-804A-BE62-A028-0B99665807AE}"/>
              </a:ext>
            </a:extLst>
          </p:cNvPr>
          <p:cNvCxnSpPr>
            <a:cxnSpLocks/>
            <a:endCxn id="99" idx="0"/>
          </p:cNvCxnSpPr>
          <p:nvPr/>
        </p:nvCxnSpPr>
        <p:spPr>
          <a:xfrm>
            <a:off x="3795236" y="4562906"/>
            <a:ext cx="106881" cy="4394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7" name="Text Box 102">
            <a:extLst>
              <a:ext uri="{FF2B5EF4-FFF2-40B4-BE49-F238E27FC236}">
                <a16:creationId xmlns:a16="http://schemas.microsoft.com/office/drawing/2014/main" id="{6D5B4F1B-9853-226B-D04E-178547B28335}"/>
              </a:ext>
            </a:extLst>
          </p:cNvPr>
          <p:cNvSpPr txBox="1">
            <a:spLocks noChangeArrowheads="1"/>
          </p:cNvSpPr>
          <p:nvPr/>
        </p:nvSpPr>
        <p:spPr bwMode="auto">
          <a:xfrm>
            <a:off x="350003" y="3011664"/>
            <a:ext cx="2946161" cy="830997"/>
          </a:xfrm>
          <a:prstGeom prst="rect">
            <a:avLst/>
          </a:prstGeom>
          <a:noFill/>
          <a:ln w="9525">
            <a:noFill/>
            <a:miter lim="800000"/>
            <a:headEnd/>
            <a:tailEnd/>
          </a:ln>
        </p:spPr>
        <p:txBody>
          <a:bodyPr wrap="square">
            <a:spAutoFit/>
          </a:bodyPr>
          <a:lstStyle/>
          <a:p>
            <a:pPr>
              <a:spcBef>
                <a:spcPct val="50000"/>
              </a:spcBef>
            </a:pPr>
            <a:r>
              <a:rPr lang="en-US" sz="1600" dirty="0">
                <a:solidFill>
                  <a:srgbClr val="FF0000"/>
                </a:solidFill>
                <a:latin typeface="Univers LT 45 Light" panose="02000403030000020003" pitchFamily="2" charset="0"/>
              </a:rPr>
              <a:t>If delays are random, delays will only affect a single server, rather than the entire line.</a:t>
            </a:r>
          </a:p>
        </p:txBody>
      </p:sp>
      <p:cxnSp>
        <p:nvCxnSpPr>
          <p:cNvPr id="108" name="Straight Connector 107">
            <a:extLst>
              <a:ext uri="{FF2B5EF4-FFF2-40B4-BE49-F238E27FC236}">
                <a16:creationId xmlns:a16="http://schemas.microsoft.com/office/drawing/2014/main" id="{E6319EAD-D906-4BB1-4E19-4267D2F00585}"/>
              </a:ext>
            </a:extLst>
          </p:cNvPr>
          <p:cNvCxnSpPr>
            <a:cxnSpLocks/>
            <a:endCxn id="47" idx="2"/>
          </p:cNvCxnSpPr>
          <p:nvPr/>
        </p:nvCxnSpPr>
        <p:spPr>
          <a:xfrm flipV="1">
            <a:off x="3370233" y="2827339"/>
            <a:ext cx="546089" cy="3317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2" name="Picture 111" descr="A crowd of people outside a stadium&#10;&#10;Description automatically generated with low confidence">
            <a:extLst>
              <a:ext uri="{FF2B5EF4-FFF2-40B4-BE49-F238E27FC236}">
                <a16:creationId xmlns:a16="http://schemas.microsoft.com/office/drawing/2014/main" id="{8904953F-4406-8A6E-D8B9-B77887DC30F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5821848" y="4348830"/>
            <a:ext cx="3228506" cy="2421379"/>
          </a:xfrm>
          <a:prstGeom prst="rect">
            <a:avLst/>
          </a:prstGeom>
        </p:spPr>
      </p:pic>
      <p:sp>
        <p:nvSpPr>
          <p:cNvPr id="123" name="Text Box 102">
            <a:extLst>
              <a:ext uri="{FF2B5EF4-FFF2-40B4-BE49-F238E27FC236}">
                <a16:creationId xmlns:a16="http://schemas.microsoft.com/office/drawing/2014/main" id="{BDA3ED5E-2C40-2C7F-8045-089FD95ADDE7}"/>
              </a:ext>
            </a:extLst>
          </p:cNvPr>
          <p:cNvSpPr txBox="1">
            <a:spLocks noChangeArrowheads="1"/>
          </p:cNvSpPr>
          <p:nvPr/>
        </p:nvSpPr>
        <p:spPr bwMode="auto">
          <a:xfrm>
            <a:off x="5808754" y="4350346"/>
            <a:ext cx="2420846" cy="276999"/>
          </a:xfrm>
          <a:prstGeom prst="rect">
            <a:avLst/>
          </a:prstGeom>
          <a:noFill/>
          <a:ln w="9525">
            <a:noFill/>
            <a:miter lim="800000"/>
            <a:headEnd/>
            <a:tailEnd/>
          </a:ln>
        </p:spPr>
        <p:txBody>
          <a:bodyPr wrap="square">
            <a:spAutoFit/>
          </a:bodyPr>
          <a:lstStyle/>
          <a:p>
            <a:pPr>
              <a:spcBef>
                <a:spcPct val="50000"/>
              </a:spcBef>
            </a:pPr>
            <a:r>
              <a:rPr lang="en-US" sz="1200" dirty="0">
                <a:solidFill>
                  <a:schemeClr val="bg1"/>
                </a:solidFill>
                <a:latin typeface="Univers LT 45 Light" panose="02000403030000020003" pitchFamily="2" charset="0"/>
              </a:rPr>
              <a:t>Disney California Adventure Park</a:t>
            </a:r>
          </a:p>
        </p:txBody>
      </p:sp>
      <p:sp>
        <p:nvSpPr>
          <p:cNvPr id="124" name="Text Box 102">
            <a:extLst>
              <a:ext uri="{FF2B5EF4-FFF2-40B4-BE49-F238E27FC236}">
                <a16:creationId xmlns:a16="http://schemas.microsoft.com/office/drawing/2014/main" id="{0E52FDB3-383B-10CC-9593-20B692765C3B}"/>
              </a:ext>
            </a:extLst>
          </p:cNvPr>
          <p:cNvSpPr txBox="1">
            <a:spLocks noChangeArrowheads="1"/>
          </p:cNvSpPr>
          <p:nvPr/>
        </p:nvSpPr>
        <p:spPr bwMode="auto">
          <a:xfrm>
            <a:off x="6664396" y="164712"/>
            <a:ext cx="2420846" cy="461665"/>
          </a:xfrm>
          <a:prstGeom prst="rect">
            <a:avLst/>
          </a:prstGeom>
          <a:noFill/>
          <a:ln w="9525">
            <a:noFill/>
            <a:miter lim="800000"/>
            <a:headEnd/>
            <a:tailEnd/>
          </a:ln>
        </p:spPr>
        <p:txBody>
          <a:bodyPr wrap="square">
            <a:spAutoFit/>
          </a:bodyPr>
          <a:lstStyle/>
          <a:p>
            <a:pPr algn="r">
              <a:spcBef>
                <a:spcPct val="50000"/>
              </a:spcBef>
            </a:pPr>
            <a:r>
              <a:rPr lang="en-US" sz="1200" dirty="0">
                <a:solidFill>
                  <a:schemeClr val="bg1"/>
                </a:solidFill>
                <a:latin typeface="Univers LT 45 Light" panose="02000403030000020003" pitchFamily="2" charset="0"/>
              </a:rPr>
              <a:t>Trader Joe’s</a:t>
            </a:r>
            <a:br>
              <a:rPr lang="en-US" sz="1200" dirty="0">
                <a:solidFill>
                  <a:schemeClr val="bg1"/>
                </a:solidFill>
                <a:latin typeface="Univers LT 45 Light" panose="02000403030000020003" pitchFamily="2" charset="0"/>
              </a:rPr>
            </a:br>
            <a:r>
              <a:rPr lang="en-US" sz="1200" dirty="0">
                <a:solidFill>
                  <a:schemeClr val="bg1"/>
                </a:solidFill>
                <a:latin typeface="Univers LT 45 Light" panose="02000403030000020003" pitchFamily="2" charset="0"/>
              </a:rPr>
              <a:t>San Francisco</a:t>
            </a:r>
          </a:p>
        </p:txBody>
      </p:sp>
    </p:spTree>
    <p:extLst>
      <p:ext uri="{BB962C8B-B14F-4D97-AF65-F5344CB8AC3E}">
        <p14:creationId xmlns:p14="http://schemas.microsoft.com/office/powerpoint/2010/main" val="19513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1" grpId="0" animBg="1"/>
      <p:bldP spid="42" grpId="0" animBg="1"/>
      <p:bldP spid="43" grpId="0" animBg="1"/>
      <p:bldP spid="44" grpId="0" animBg="1"/>
      <p:bldP spid="45" grpId="0" animBg="1"/>
      <p:bldP spid="46" grpId="0" animBg="1"/>
      <p:bldP spid="47" grpId="0" animBg="1"/>
      <p:bldP spid="48" grpId="0" animBg="1"/>
      <p:bldP spid="5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1" grpId="0"/>
      <p:bldP spid="72" grpId="0" animBg="1"/>
      <p:bldP spid="74" grpId="0" animBg="1"/>
      <p:bldP spid="85"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2" grpId="0"/>
      <p:bldP spid="107" grpId="0"/>
      <p:bldP spid="123" grpId="0"/>
      <p:bldP spid="1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07E1A-E327-1D41-B202-236C60281C3F}"/>
              </a:ext>
            </a:extLst>
          </p:cNvPr>
          <p:cNvSpPr>
            <a:spLocks noGrp="1"/>
          </p:cNvSpPr>
          <p:nvPr>
            <p:ph type="title"/>
          </p:nvPr>
        </p:nvSpPr>
        <p:spPr/>
        <p:txBody>
          <a:bodyPr>
            <a:normAutofit fontScale="90000"/>
          </a:bodyPr>
          <a:lstStyle/>
          <a:p>
            <a:r>
              <a:rPr lang="en-US" dirty="0"/>
              <a:t>Which System is More Effective?</a:t>
            </a:r>
          </a:p>
        </p:txBody>
      </p:sp>
      <p:sp>
        <p:nvSpPr>
          <p:cNvPr id="4" name="Slide Number Placeholder 3">
            <a:extLst>
              <a:ext uri="{FF2B5EF4-FFF2-40B4-BE49-F238E27FC236}">
                <a16:creationId xmlns:a16="http://schemas.microsoft.com/office/drawing/2014/main" id="{1BD00B63-80CC-A549-B674-379CF94F89B4}"/>
              </a:ext>
            </a:extLst>
          </p:cNvPr>
          <p:cNvSpPr>
            <a:spLocks noGrp="1"/>
          </p:cNvSpPr>
          <p:nvPr>
            <p:ph type="sldNum" sz="quarter" idx="12"/>
          </p:nvPr>
        </p:nvSpPr>
        <p:spPr/>
        <p:txBody>
          <a:bodyPr/>
          <a:lstStyle/>
          <a:p>
            <a:fld id="{A2EBCFBC-0745-914E-B0B1-4125AF1D8E59}" type="slidenum">
              <a:rPr lang="en-US" smtClean="0"/>
              <a:pPr/>
              <a:t>5</a:t>
            </a:fld>
            <a:endParaRPr lang="en-US" dirty="0"/>
          </a:p>
        </p:txBody>
      </p:sp>
      <p:sp>
        <p:nvSpPr>
          <p:cNvPr id="5" name="Rectangle 4">
            <a:extLst>
              <a:ext uri="{FF2B5EF4-FFF2-40B4-BE49-F238E27FC236}">
                <a16:creationId xmlns:a16="http://schemas.microsoft.com/office/drawing/2014/main" id="{9F2D5003-A9C2-3644-8088-FF3BE45A2520}"/>
              </a:ext>
            </a:extLst>
          </p:cNvPr>
          <p:cNvSpPr/>
          <p:nvPr/>
        </p:nvSpPr>
        <p:spPr>
          <a:xfrm>
            <a:off x="538997" y="6106687"/>
            <a:ext cx="1820917" cy="550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Line 5">
            <a:extLst>
              <a:ext uri="{FF2B5EF4-FFF2-40B4-BE49-F238E27FC236}">
                <a16:creationId xmlns:a16="http://schemas.microsoft.com/office/drawing/2014/main" id="{2A67877B-9FEF-F840-A4C5-AEED130362E6}"/>
              </a:ext>
            </a:extLst>
          </p:cNvPr>
          <p:cNvSpPr>
            <a:spLocks noChangeAspect="1" noChangeShapeType="1"/>
          </p:cNvSpPr>
          <p:nvPr/>
        </p:nvSpPr>
        <p:spPr bwMode="auto">
          <a:xfrm>
            <a:off x="2788403" y="2443164"/>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7" name="AutoShape 6">
            <a:extLst>
              <a:ext uri="{FF2B5EF4-FFF2-40B4-BE49-F238E27FC236}">
                <a16:creationId xmlns:a16="http://schemas.microsoft.com/office/drawing/2014/main" id="{00116C41-1486-EF48-8A6D-83B87568FB58}"/>
              </a:ext>
            </a:extLst>
          </p:cNvPr>
          <p:cNvSpPr>
            <a:spLocks noChangeAspect="1" noChangeArrowheads="1"/>
          </p:cNvSpPr>
          <p:nvPr/>
        </p:nvSpPr>
        <p:spPr bwMode="auto">
          <a:xfrm>
            <a:off x="3170991" y="2263776"/>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8" name="Line 7">
            <a:extLst>
              <a:ext uri="{FF2B5EF4-FFF2-40B4-BE49-F238E27FC236}">
                <a16:creationId xmlns:a16="http://schemas.microsoft.com/office/drawing/2014/main" id="{24E2CF9A-BCB5-EB41-AF31-E4EB04EE59B3}"/>
              </a:ext>
            </a:extLst>
          </p:cNvPr>
          <p:cNvSpPr>
            <a:spLocks noChangeAspect="1" noChangeShapeType="1"/>
          </p:cNvSpPr>
          <p:nvPr/>
        </p:nvSpPr>
        <p:spPr bwMode="auto">
          <a:xfrm>
            <a:off x="3448803" y="2443164"/>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 name="Rectangle 8">
            <a:extLst>
              <a:ext uri="{FF2B5EF4-FFF2-40B4-BE49-F238E27FC236}">
                <a16:creationId xmlns:a16="http://schemas.microsoft.com/office/drawing/2014/main" id="{8228C52F-BC1E-E547-91B5-90E0575DC4AF}"/>
              </a:ext>
            </a:extLst>
          </p:cNvPr>
          <p:cNvSpPr>
            <a:spLocks noChangeAspect="1" noChangeArrowheads="1"/>
          </p:cNvSpPr>
          <p:nvPr/>
        </p:nvSpPr>
        <p:spPr bwMode="auto">
          <a:xfrm>
            <a:off x="3769478" y="1958976"/>
            <a:ext cx="293688" cy="9906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0" name="Rectangle 9">
            <a:extLst>
              <a:ext uri="{FF2B5EF4-FFF2-40B4-BE49-F238E27FC236}">
                <a16:creationId xmlns:a16="http://schemas.microsoft.com/office/drawing/2014/main" id="{B02269CB-B704-004E-A27E-1DA1B09D0D80}"/>
              </a:ext>
            </a:extLst>
          </p:cNvPr>
          <p:cNvSpPr>
            <a:spLocks noChangeAspect="1" noChangeArrowheads="1"/>
          </p:cNvSpPr>
          <p:nvPr/>
        </p:nvSpPr>
        <p:spPr bwMode="auto">
          <a:xfrm>
            <a:off x="3861553" y="2068514"/>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1" name="Rectangle 10">
            <a:extLst>
              <a:ext uri="{FF2B5EF4-FFF2-40B4-BE49-F238E27FC236}">
                <a16:creationId xmlns:a16="http://schemas.microsoft.com/office/drawing/2014/main" id="{172DF1B2-5D67-F644-9F9D-281DF0C407A3}"/>
              </a:ext>
            </a:extLst>
          </p:cNvPr>
          <p:cNvSpPr>
            <a:spLocks noChangeAspect="1" noChangeArrowheads="1"/>
          </p:cNvSpPr>
          <p:nvPr/>
        </p:nvSpPr>
        <p:spPr bwMode="auto">
          <a:xfrm>
            <a:off x="3861553" y="2284414"/>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2" name="Rectangle 11">
            <a:extLst>
              <a:ext uri="{FF2B5EF4-FFF2-40B4-BE49-F238E27FC236}">
                <a16:creationId xmlns:a16="http://schemas.microsoft.com/office/drawing/2014/main" id="{41A09DDD-357A-964E-9173-098F3F54C64A}"/>
              </a:ext>
            </a:extLst>
          </p:cNvPr>
          <p:cNvSpPr>
            <a:spLocks noChangeAspect="1" noChangeArrowheads="1"/>
          </p:cNvSpPr>
          <p:nvPr/>
        </p:nvSpPr>
        <p:spPr bwMode="auto">
          <a:xfrm>
            <a:off x="3861553" y="25019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3" name="Rectangle 12">
            <a:extLst>
              <a:ext uri="{FF2B5EF4-FFF2-40B4-BE49-F238E27FC236}">
                <a16:creationId xmlns:a16="http://schemas.microsoft.com/office/drawing/2014/main" id="{AE4E6C53-873F-3E48-9D96-42633A8D283C}"/>
              </a:ext>
            </a:extLst>
          </p:cNvPr>
          <p:cNvSpPr>
            <a:spLocks noChangeAspect="1" noChangeArrowheads="1"/>
          </p:cNvSpPr>
          <p:nvPr/>
        </p:nvSpPr>
        <p:spPr bwMode="auto">
          <a:xfrm>
            <a:off x="3861553" y="27178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4" name="Line 13">
            <a:extLst>
              <a:ext uri="{FF2B5EF4-FFF2-40B4-BE49-F238E27FC236}">
                <a16:creationId xmlns:a16="http://schemas.microsoft.com/office/drawing/2014/main" id="{16A4B20C-B5C9-6F4B-9B79-E7CA0A9B182C}"/>
              </a:ext>
            </a:extLst>
          </p:cNvPr>
          <p:cNvSpPr>
            <a:spLocks noChangeAspect="1" noChangeShapeType="1"/>
          </p:cNvSpPr>
          <p:nvPr/>
        </p:nvSpPr>
        <p:spPr bwMode="auto">
          <a:xfrm>
            <a:off x="4136191" y="2443164"/>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5" name="Rectangle 63">
            <a:extLst>
              <a:ext uri="{FF2B5EF4-FFF2-40B4-BE49-F238E27FC236}">
                <a16:creationId xmlns:a16="http://schemas.microsoft.com/office/drawing/2014/main" id="{62D5C0D2-0C61-D447-8635-1CBDCCC6B55F}"/>
              </a:ext>
            </a:extLst>
          </p:cNvPr>
          <p:cNvSpPr>
            <a:spLocks noChangeAspect="1" noChangeArrowheads="1"/>
          </p:cNvSpPr>
          <p:nvPr/>
        </p:nvSpPr>
        <p:spPr bwMode="auto">
          <a:xfrm>
            <a:off x="3769478" y="32438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6" name="Rectangle 64">
            <a:extLst>
              <a:ext uri="{FF2B5EF4-FFF2-40B4-BE49-F238E27FC236}">
                <a16:creationId xmlns:a16="http://schemas.microsoft.com/office/drawing/2014/main" id="{6B995B14-6AFF-A442-9FB7-1F16F29900F6}"/>
              </a:ext>
            </a:extLst>
          </p:cNvPr>
          <p:cNvSpPr>
            <a:spLocks noChangeAspect="1" noChangeArrowheads="1"/>
          </p:cNvSpPr>
          <p:nvPr/>
        </p:nvSpPr>
        <p:spPr bwMode="auto">
          <a:xfrm>
            <a:off x="3861553" y="33533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7" name="Rectangle 65">
            <a:extLst>
              <a:ext uri="{FF2B5EF4-FFF2-40B4-BE49-F238E27FC236}">
                <a16:creationId xmlns:a16="http://schemas.microsoft.com/office/drawing/2014/main" id="{BDC11CBF-FC50-F743-BF28-C50E17E439BE}"/>
              </a:ext>
            </a:extLst>
          </p:cNvPr>
          <p:cNvSpPr>
            <a:spLocks noChangeAspect="1" noChangeArrowheads="1"/>
          </p:cNvSpPr>
          <p:nvPr/>
        </p:nvSpPr>
        <p:spPr bwMode="auto">
          <a:xfrm>
            <a:off x="3861553" y="35692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8" name="Line 68">
            <a:extLst>
              <a:ext uri="{FF2B5EF4-FFF2-40B4-BE49-F238E27FC236}">
                <a16:creationId xmlns:a16="http://schemas.microsoft.com/office/drawing/2014/main" id="{67A5EAE0-44A4-F546-89A8-18876C67517B}"/>
              </a:ext>
            </a:extLst>
          </p:cNvPr>
          <p:cNvSpPr>
            <a:spLocks noChangeAspect="1" noChangeShapeType="1"/>
          </p:cNvSpPr>
          <p:nvPr/>
        </p:nvSpPr>
        <p:spPr bwMode="auto">
          <a:xfrm>
            <a:off x="4136191" y="34994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9" name="Rectangle 72">
            <a:extLst>
              <a:ext uri="{FF2B5EF4-FFF2-40B4-BE49-F238E27FC236}">
                <a16:creationId xmlns:a16="http://schemas.microsoft.com/office/drawing/2014/main" id="{FD9A01A8-E147-AB42-B5BD-EA0F8C7ED8B0}"/>
              </a:ext>
            </a:extLst>
          </p:cNvPr>
          <p:cNvSpPr>
            <a:spLocks noChangeAspect="1" noChangeArrowheads="1"/>
          </p:cNvSpPr>
          <p:nvPr/>
        </p:nvSpPr>
        <p:spPr bwMode="auto">
          <a:xfrm>
            <a:off x="3769478" y="38534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0" name="Rectangle 73">
            <a:extLst>
              <a:ext uri="{FF2B5EF4-FFF2-40B4-BE49-F238E27FC236}">
                <a16:creationId xmlns:a16="http://schemas.microsoft.com/office/drawing/2014/main" id="{11B06A4B-7BAF-FF40-8155-60CC5EBF80F7}"/>
              </a:ext>
            </a:extLst>
          </p:cNvPr>
          <p:cNvSpPr>
            <a:spLocks noChangeAspect="1" noChangeArrowheads="1"/>
          </p:cNvSpPr>
          <p:nvPr/>
        </p:nvSpPr>
        <p:spPr bwMode="auto">
          <a:xfrm>
            <a:off x="3861553" y="39629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1" name="Rectangle 74">
            <a:extLst>
              <a:ext uri="{FF2B5EF4-FFF2-40B4-BE49-F238E27FC236}">
                <a16:creationId xmlns:a16="http://schemas.microsoft.com/office/drawing/2014/main" id="{99E8CBD9-7E6C-FE49-A892-CFDAD8E6751E}"/>
              </a:ext>
            </a:extLst>
          </p:cNvPr>
          <p:cNvSpPr>
            <a:spLocks noChangeAspect="1" noChangeArrowheads="1"/>
          </p:cNvSpPr>
          <p:nvPr/>
        </p:nvSpPr>
        <p:spPr bwMode="auto">
          <a:xfrm>
            <a:off x="3861553" y="41788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2" name="Line 75">
            <a:extLst>
              <a:ext uri="{FF2B5EF4-FFF2-40B4-BE49-F238E27FC236}">
                <a16:creationId xmlns:a16="http://schemas.microsoft.com/office/drawing/2014/main" id="{8F937CE8-505A-784C-91E8-B2AF61153107}"/>
              </a:ext>
            </a:extLst>
          </p:cNvPr>
          <p:cNvSpPr>
            <a:spLocks noChangeAspect="1" noChangeShapeType="1"/>
          </p:cNvSpPr>
          <p:nvPr/>
        </p:nvSpPr>
        <p:spPr bwMode="auto">
          <a:xfrm>
            <a:off x="4136191" y="41090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3" name="Rectangle 79">
            <a:extLst>
              <a:ext uri="{FF2B5EF4-FFF2-40B4-BE49-F238E27FC236}">
                <a16:creationId xmlns:a16="http://schemas.microsoft.com/office/drawing/2014/main" id="{7C230ED0-0CAB-F443-A28F-E510962B8F4B}"/>
              </a:ext>
            </a:extLst>
          </p:cNvPr>
          <p:cNvSpPr>
            <a:spLocks noChangeAspect="1" noChangeArrowheads="1"/>
          </p:cNvSpPr>
          <p:nvPr/>
        </p:nvSpPr>
        <p:spPr bwMode="auto">
          <a:xfrm>
            <a:off x="3755273" y="4892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4" name="Rectangle 80">
            <a:extLst>
              <a:ext uri="{FF2B5EF4-FFF2-40B4-BE49-F238E27FC236}">
                <a16:creationId xmlns:a16="http://schemas.microsoft.com/office/drawing/2014/main" id="{5F16D485-6F53-5344-B2D9-06B0DD0F0C30}"/>
              </a:ext>
            </a:extLst>
          </p:cNvPr>
          <p:cNvSpPr>
            <a:spLocks noChangeAspect="1" noChangeArrowheads="1"/>
          </p:cNvSpPr>
          <p:nvPr/>
        </p:nvSpPr>
        <p:spPr bwMode="auto">
          <a:xfrm>
            <a:off x="3847348" y="5002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5" name="Line 82">
            <a:extLst>
              <a:ext uri="{FF2B5EF4-FFF2-40B4-BE49-F238E27FC236}">
                <a16:creationId xmlns:a16="http://schemas.microsoft.com/office/drawing/2014/main" id="{6000621B-43CA-B94A-8314-F6C0213F7919}"/>
              </a:ext>
            </a:extLst>
          </p:cNvPr>
          <p:cNvSpPr>
            <a:spLocks noChangeAspect="1" noChangeShapeType="1"/>
          </p:cNvSpPr>
          <p:nvPr/>
        </p:nvSpPr>
        <p:spPr bwMode="auto">
          <a:xfrm>
            <a:off x="4121986" y="5072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6" name="Rectangle 86">
            <a:extLst>
              <a:ext uri="{FF2B5EF4-FFF2-40B4-BE49-F238E27FC236}">
                <a16:creationId xmlns:a16="http://schemas.microsoft.com/office/drawing/2014/main" id="{8066C794-F120-2846-AE4E-33D8EE559AD4}"/>
              </a:ext>
            </a:extLst>
          </p:cNvPr>
          <p:cNvSpPr>
            <a:spLocks noChangeAspect="1" noChangeArrowheads="1"/>
          </p:cNvSpPr>
          <p:nvPr/>
        </p:nvSpPr>
        <p:spPr bwMode="auto">
          <a:xfrm>
            <a:off x="3755273" y="5273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7" name="Rectangle 87">
            <a:extLst>
              <a:ext uri="{FF2B5EF4-FFF2-40B4-BE49-F238E27FC236}">
                <a16:creationId xmlns:a16="http://schemas.microsoft.com/office/drawing/2014/main" id="{9FC42F78-5230-5848-943F-09724F5AE432}"/>
              </a:ext>
            </a:extLst>
          </p:cNvPr>
          <p:cNvSpPr>
            <a:spLocks noChangeAspect="1" noChangeArrowheads="1"/>
          </p:cNvSpPr>
          <p:nvPr/>
        </p:nvSpPr>
        <p:spPr bwMode="auto">
          <a:xfrm>
            <a:off x="3847348" y="5383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8" name="Line 88">
            <a:extLst>
              <a:ext uri="{FF2B5EF4-FFF2-40B4-BE49-F238E27FC236}">
                <a16:creationId xmlns:a16="http://schemas.microsoft.com/office/drawing/2014/main" id="{345F6DD5-6D82-9B4A-8B4B-2AE70C42C6CF}"/>
              </a:ext>
            </a:extLst>
          </p:cNvPr>
          <p:cNvSpPr>
            <a:spLocks noChangeAspect="1" noChangeShapeType="1"/>
          </p:cNvSpPr>
          <p:nvPr/>
        </p:nvSpPr>
        <p:spPr bwMode="auto">
          <a:xfrm>
            <a:off x="4121986" y="5453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9" name="Rectangle 92">
            <a:extLst>
              <a:ext uri="{FF2B5EF4-FFF2-40B4-BE49-F238E27FC236}">
                <a16:creationId xmlns:a16="http://schemas.microsoft.com/office/drawing/2014/main" id="{786BC5B9-FBDC-8B47-A4AF-3887027B4FBD}"/>
              </a:ext>
            </a:extLst>
          </p:cNvPr>
          <p:cNvSpPr>
            <a:spLocks noChangeAspect="1" noChangeArrowheads="1"/>
          </p:cNvSpPr>
          <p:nvPr/>
        </p:nvSpPr>
        <p:spPr bwMode="auto">
          <a:xfrm>
            <a:off x="3755273" y="5654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0" name="Rectangle 93">
            <a:extLst>
              <a:ext uri="{FF2B5EF4-FFF2-40B4-BE49-F238E27FC236}">
                <a16:creationId xmlns:a16="http://schemas.microsoft.com/office/drawing/2014/main" id="{280D9481-F632-9E43-840C-63B26605481E}"/>
              </a:ext>
            </a:extLst>
          </p:cNvPr>
          <p:cNvSpPr>
            <a:spLocks noChangeAspect="1" noChangeArrowheads="1"/>
          </p:cNvSpPr>
          <p:nvPr/>
        </p:nvSpPr>
        <p:spPr bwMode="auto">
          <a:xfrm>
            <a:off x="3847348" y="5764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1" name="Line 94">
            <a:extLst>
              <a:ext uri="{FF2B5EF4-FFF2-40B4-BE49-F238E27FC236}">
                <a16:creationId xmlns:a16="http://schemas.microsoft.com/office/drawing/2014/main" id="{1B6F0E76-CB9E-ED45-AF7D-0B6E5D3B4565}"/>
              </a:ext>
            </a:extLst>
          </p:cNvPr>
          <p:cNvSpPr>
            <a:spLocks noChangeAspect="1" noChangeShapeType="1"/>
          </p:cNvSpPr>
          <p:nvPr/>
        </p:nvSpPr>
        <p:spPr bwMode="auto">
          <a:xfrm>
            <a:off x="4121986" y="5834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2" name="Rectangle 98">
            <a:extLst>
              <a:ext uri="{FF2B5EF4-FFF2-40B4-BE49-F238E27FC236}">
                <a16:creationId xmlns:a16="http://schemas.microsoft.com/office/drawing/2014/main" id="{1CBE0195-8B65-7744-85C2-6777CBEEE71C}"/>
              </a:ext>
            </a:extLst>
          </p:cNvPr>
          <p:cNvSpPr>
            <a:spLocks noChangeAspect="1" noChangeArrowheads="1"/>
          </p:cNvSpPr>
          <p:nvPr/>
        </p:nvSpPr>
        <p:spPr bwMode="auto">
          <a:xfrm>
            <a:off x="3755273" y="6035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3" name="Rectangle 99">
            <a:extLst>
              <a:ext uri="{FF2B5EF4-FFF2-40B4-BE49-F238E27FC236}">
                <a16:creationId xmlns:a16="http://schemas.microsoft.com/office/drawing/2014/main" id="{F958CCDD-A0E6-8B4F-A91F-46BD9554358C}"/>
              </a:ext>
            </a:extLst>
          </p:cNvPr>
          <p:cNvSpPr>
            <a:spLocks noChangeAspect="1" noChangeArrowheads="1"/>
          </p:cNvSpPr>
          <p:nvPr/>
        </p:nvSpPr>
        <p:spPr bwMode="auto">
          <a:xfrm>
            <a:off x="3847348" y="6145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4" name="Line 100">
            <a:extLst>
              <a:ext uri="{FF2B5EF4-FFF2-40B4-BE49-F238E27FC236}">
                <a16:creationId xmlns:a16="http://schemas.microsoft.com/office/drawing/2014/main" id="{181350ED-41C5-AE40-B507-53552A663BA8}"/>
              </a:ext>
            </a:extLst>
          </p:cNvPr>
          <p:cNvSpPr>
            <a:spLocks noChangeAspect="1" noChangeShapeType="1"/>
          </p:cNvSpPr>
          <p:nvPr/>
        </p:nvSpPr>
        <p:spPr bwMode="auto">
          <a:xfrm>
            <a:off x="4121986" y="6215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5" name="Text Box 102">
            <a:extLst>
              <a:ext uri="{FF2B5EF4-FFF2-40B4-BE49-F238E27FC236}">
                <a16:creationId xmlns:a16="http://schemas.microsoft.com/office/drawing/2014/main" id="{798DC5AC-429C-D042-A2FA-B26ACF7B9CCD}"/>
              </a:ext>
            </a:extLst>
          </p:cNvPr>
          <p:cNvSpPr txBox="1">
            <a:spLocks noChangeArrowheads="1"/>
          </p:cNvSpPr>
          <p:nvPr/>
        </p:nvSpPr>
        <p:spPr bwMode="auto">
          <a:xfrm>
            <a:off x="350003" y="1839914"/>
            <a:ext cx="2209800" cy="954107"/>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Pooled system</a:t>
            </a:r>
            <a:r>
              <a:rPr lang="en-US" sz="1600" dirty="0">
                <a:latin typeface="Univers LT 45 Light" panose="02000403030000020003" pitchFamily="2" charset="0"/>
              </a:rPr>
              <a:t>:</a:t>
            </a:r>
          </a:p>
          <a:p>
            <a:pPr>
              <a:spcBef>
                <a:spcPct val="50000"/>
              </a:spcBef>
            </a:pPr>
            <a:r>
              <a:rPr lang="en-US" sz="1600" dirty="0">
                <a:latin typeface="Univers LT 45 Light" panose="02000403030000020003" pitchFamily="2" charset="0"/>
              </a:rPr>
              <a:t>One queue, </a:t>
            </a:r>
            <a:br>
              <a:rPr lang="en-US" sz="1600" dirty="0">
                <a:latin typeface="Univers LT 45 Light" panose="02000403030000020003" pitchFamily="2" charset="0"/>
              </a:rPr>
            </a:br>
            <a:r>
              <a:rPr lang="en-US" sz="1600" dirty="0">
                <a:latin typeface="Univers LT 45 Light" panose="02000403030000020003" pitchFamily="2" charset="0"/>
              </a:rPr>
              <a:t>four servers</a:t>
            </a:r>
          </a:p>
        </p:txBody>
      </p:sp>
      <p:sp>
        <p:nvSpPr>
          <p:cNvPr id="36" name="Text Box 103">
            <a:extLst>
              <a:ext uri="{FF2B5EF4-FFF2-40B4-BE49-F238E27FC236}">
                <a16:creationId xmlns:a16="http://schemas.microsoft.com/office/drawing/2014/main" id="{294D825C-2036-1F4C-8907-7CE63D90BFE1}"/>
              </a:ext>
            </a:extLst>
          </p:cNvPr>
          <p:cNvSpPr txBox="1">
            <a:spLocks noChangeArrowheads="1"/>
          </p:cNvSpPr>
          <p:nvPr/>
        </p:nvSpPr>
        <p:spPr bwMode="auto">
          <a:xfrm>
            <a:off x="350003" y="3032679"/>
            <a:ext cx="2209800" cy="1446550"/>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Partially pooled system</a:t>
            </a:r>
            <a:r>
              <a:rPr lang="en-US" sz="1600" dirty="0">
                <a:latin typeface="Univers LT 45 Light" panose="02000403030000020003" pitchFamily="2" charset="0"/>
              </a:rPr>
              <a:t>:</a:t>
            </a:r>
          </a:p>
          <a:p>
            <a:pPr>
              <a:spcBef>
                <a:spcPct val="50000"/>
              </a:spcBef>
            </a:pPr>
            <a:r>
              <a:rPr lang="en-US" sz="1600" dirty="0">
                <a:latin typeface="Univers LT 45 Light" panose="02000403030000020003" pitchFamily="2" charset="0"/>
              </a:rPr>
              <a:t>Two queues, </a:t>
            </a:r>
            <a:br>
              <a:rPr lang="en-US" sz="1600" dirty="0">
                <a:latin typeface="Univers LT 45 Light" panose="02000403030000020003" pitchFamily="2" charset="0"/>
              </a:rPr>
            </a:br>
            <a:r>
              <a:rPr lang="en-US" sz="1600" dirty="0">
                <a:latin typeface="Univers LT 45 Light" panose="02000403030000020003" pitchFamily="2" charset="0"/>
              </a:rPr>
              <a:t>two servers </a:t>
            </a:r>
            <a:br>
              <a:rPr lang="en-US" sz="1600" dirty="0">
                <a:latin typeface="Univers LT 45 Light" panose="02000403030000020003" pitchFamily="2" charset="0"/>
              </a:rPr>
            </a:br>
            <a:r>
              <a:rPr lang="en-US" sz="1600" dirty="0">
                <a:latin typeface="Univers LT 45 Light" panose="02000403030000020003" pitchFamily="2" charset="0"/>
              </a:rPr>
              <a:t>with each queue</a:t>
            </a:r>
          </a:p>
        </p:txBody>
      </p:sp>
      <p:sp>
        <p:nvSpPr>
          <p:cNvPr id="37" name="Text Box 104">
            <a:extLst>
              <a:ext uri="{FF2B5EF4-FFF2-40B4-BE49-F238E27FC236}">
                <a16:creationId xmlns:a16="http://schemas.microsoft.com/office/drawing/2014/main" id="{848FF7E4-49EA-8A49-AF64-68CB308F63CA}"/>
              </a:ext>
            </a:extLst>
          </p:cNvPr>
          <p:cNvSpPr txBox="1">
            <a:spLocks noChangeArrowheads="1"/>
          </p:cNvSpPr>
          <p:nvPr/>
        </p:nvSpPr>
        <p:spPr bwMode="auto">
          <a:xfrm>
            <a:off x="335798" y="4770656"/>
            <a:ext cx="2209800" cy="1446550"/>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Parallel queue system</a:t>
            </a:r>
            <a:r>
              <a:rPr lang="en-US" sz="1600" dirty="0">
                <a:latin typeface="Univers LT 45 Light" panose="02000403030000020003" pitchFamily="2" charset="0"/>
              </a:rPr>
              <a:t>:</a:t>
            </a:r>
          </a:p>
          <a:p>
            <a:pPr>
              <a:spcBef>
                <a:spcPct val="50000"/>
              </a:spcBef>
            </a:pPr>
            <a:r>
              <a:rPr lang="en-US" sz="1600" dirty="0">
                <a:latin typeface="Univers LT 45 Light" panose="02000403030000020003" pitchFamily="2" charset="0"/>
              </a:rPr>
              <a:t>Four queues, </a:t>
            </a:r>
            <a:br>
              <a:rPr lang="en-US" sz="1600" dirty="0">
                <a:latin typeface="Univers LT 45 Light" panose="02000403030000020003" pitchFamily="2" charset="0"/>
              </a:rPr>
            </a:br>
            <a:r>
              <a:rPr lang="en-US" sz="1600" dirty="0">
                <a:latin typeface="Univers LT 45 Light" panose="02000403030000020003" pitchFamily="2" charset="0"/>
              </a:rPr>
              <a:t>one server </a:t>
            </a:r>
            <a:br>
              <a:rPr lang="en-US" sz="1600" dirty="0">
                <a:latin typeface="Univers LT 45 Light" panose="02000403030000020003" pitchFamily="2" charset="0"/>
              </a:rPr>
            </a:br>
            <a:r>
              <a:rPr lang="en-US" sz="1600" dirty="0">
                <a:latin typeface="Univers LT 45 Light" panose="02000403030000020003" pitchFamily="2" charset="0"/>
              </a:rPr>
              <a:t>with each queue</a:t>
            </a:r>
          </a:p>
        </p:txBody>
      </p:sp>
      <p:sp>
        <p:nvSpPr>
          <p:cNvPr id="38" name="AutoShape 105">
            <a:extLst>
              <a:ext uri="{FF2B5EF4-FFF2-40B4-BE49-F238E27FC236}">
                <a16:creationId xmlns:a16="http://schemas.microsoft.com/office/drawing/2014/main" id="{30958AB9-7471-1346-A289-EAFFC4771791}"/>
              </a:ext>
            </a:extLst>
          </p:cNvPr>
          <p:cNvSpPr>
            <a:spLocks/>
          </p:cNvSpPr>
          <p:nvPr/>
        </p:nvSpPr>
        <p:spPr bwMode="auto">
          <a:xfrm>
            <a:off x="2407403" y="2035176"/>
            <a:ext cx="304800" cy="762000"/>
          </a:xfrm>
          <a:prstGeom prst="leftBrace">
            <a:avLst>
              <a:gd name="adj1" fmla="val 20833"/>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39" name="AutoShape 106">
            <a:extLst>
              <a:ext uri="{FF2B5EF4-FFF2-40B4-BE49-F238E27FC236}">
                <a16:creationId xmlns:a16="http://schemas.microsoft.com/office/drawing/2014/main" id="{8BA36366-3C98-4749-BB78-235B39735E34}"/>
              </a:ext>
            </a:extLst>
          </p:cNvPr>
          <p:cNvSpPr>
            <a:spLocks/>
          </p:cNvSpPr>
          <p:nvPr/>
        </p:nvSpPr>
        <p:spPr bwMode="auto">
          <a:xfrm>
            <a:off x="2407403" y="3231154"/>
            <a:ext cx="304800" cy="1155700"/>
          </a:xfrm>
          <a:prstGeom prst="leftBrace">
            <a:avLst>
              <a:gd name="adj1" fmla="val 31597"/>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0" name="AutoShape 107">
            <a:extLst>
              <a:ext uri="{FF2B5EF4-FFF2-40B4-BE49-F238E27FC236}">
                <a16:creationId xmlns:a16="http://schemas.microsoft.com/office/drawing/2014/main" id="{54D3BFC2-A05D-AA41-BE90-F74FE1D3470B}"/>
              </a:ext>
            </a:extLst>
          </p:cNvPr>
          <p:cNvSpPr>
            <a:spLocks/>
          </p:cNvSpPr>
          <p:nvPr/>
        </p:nvSpPr>
        <p:spPr bwMode="auto">
          <a:xfrm>
            <a:off x="2393198" y="4918170"/>
            <a:ext cx="304800" cy="1371600"/>
          </a:xfrm>
          <a:prstGeom prst="leftBrace">
            <a:avLst>
              <a:gd name="adj1" fmla="val 37500"/>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1" name="Text Box 108">
            <a:extLst>
              <a:ext uri="{FF2B5EF4-FFF2-40B4-BE49-F238E27FC236}">
                <a16:creationId xmlns:a16="http://schemas.microsoft.com/office/drawing/2014/main" id="{65AA55B1-369B-6643-A4E0-1E300E09701C}"/>
              </a:ext>
            </a:extLst>
          </p:cNvPr>
          <p:cNvSpPr txBox="1">
            <a:spLocks noChangeArrowheads="1"/>
          </p:cNvSpPr>
          <p:nvPr/>
        </p:nvSpPr>
        <p:spPr bwMode="auto">
          <a:xfrm>
            <a:off x="4515603" y="2098676"/>
            <a:ext cx="1168400" cy="830997"/>
          </a:xfrm>
          <a:prstGeom prst="rect">
            <a:avLst/>
          </a:prstGeom>
          <a:noFill/>
          <a:ln w="9525">
            <a:noFill/>
            <a:miter lim="800000"/>
            <a:headEnd/>
            <a:tailEnd/>
          </a:ln>
        </p:spPr>
        <p:txBody>
          <a:bodyPr>
            <a:spAutoFit/>
          </a:bodyPr>
          <a:lstStyle/>
          <a:p>
            <a:r>
              <a:rPr lang="en-US" sz="1600" i="1">
                <a:latin typeface="Univers LT 45 Light" panose="02000403030000020003" pitchFamily="2" charset="0"/>
              </a:rPr>
              <a:t>a</a:t>
            </a:r>
            <a:r>
              <a:rPr lang="en-US" sz="1600">
                <a:latin typeface="Univers LT 45 Light" panose="02000403030000020003" pitchFamily="2" charset="0"/>
              </a:rPr>
              <a:t> = 35</a:t>
            </a:r>
          </a:p>
          <a:p>
            <a:r>
              <a:rPr lang="en-US" sz="1600" i="1">
                <a:latin typeface="Univers LT 45 Light" panose="02000403030000020003" pitchFamily="2" charset="0"/>
              </a:rPr>
              <a:t>m</a:t>
            </a:r>
            <a:r>
              <a:rPr lang="en-US" sz="1600">
                <a:latin typeface="Univers LT 45 Light" panose="02000403030000020003" pitchFamily="2" charset="0"/>
              </a:rPr>
              <a:t> = 4</a:t>
            </a:r>
          </a:p>
          <a:p>
            <a:endParaRPr lang="en-US" sz="1600">
              <a:latin typeface="Univers LT 45 Light" panose="02000403030000020003" pitchFamily="2" charset="0"/>
            </a:endParaRPr>
          </a:p>
        </p:txBody>
      </p:sp>
      <p:sp>
        <p:nvSpPr>
          <p:cNvPr id="42" name="Text Box 111">
            <a:extLst>
              <a:ext uri="{FF2B5EF4-FFF2-40B4-BE49-F238E27FC236}">
                <a16:creationId xmlns:a16="http://schemas.microsoft.com/office/drawing/2014/main" id="{0D75D926-421E-1240-AFBF-01C71CD23176}"/>
              </a:ext>
            </a:extLst>
          </p:cNvPr>
          <p:cNvSpPr txBox="1">
            <a:spLocks noChangeArrowheads="1"/>
          </p:cNvSpPr>
          <p:nvPr/>
        </p:nvSpPr>
        <p:spPr bwMode="auto">
          <a:xfrm>
            <a:off x="4515603" y="3253903"/>
            <a:ext cx="1854202" cy="1323439"/>
          </a:xfrm>
          <a:prstGeom prst="rect">
            <a:avLst/>
          </a:prstGeom>
          <a:noFill/>
          <a:ln w="9525">
            <a:noFill/>
            <a:miter lim="800000"/>
            <a:headEnd/>
            <a:tailEnd/>
          </a:ln>
        </p:spPr>
        <p:txBody>
          <a:bodyPr wrap="square">
            <a:spAutoFit/>
          </a:bodyPr>
          <a:lstStyle/>
          <a:p>
            <a:r>
              <a:rPr lang="en-US" sz="1600" dirty="0">
                <a:latin typeface="Univers LT 45 Light" panose="02000403030000020003" pitchFamily="2" charset="0"/>
              </a:rPr>
              <a:t>For each of the 2 queues:</a:t>
            </a:r>
          </a:p>
          <a:p>
            <a:r>
              <a:rPr lang="en-US" sz="1600" i="1" dirty="0">
                <a:latin typeface="Univers LT 45 Light" panose="02000403030000020003" pitchFamily="2" charset="0"/>
              </a:rPr>
              <a:t>a</a:t>
            </a:r>
            <a:r>
              <a:rPr lang="en-US" sz="1600" dirty="0">
                <a:latin typeface="Univers LT 45 Light" panose="02000403030000020003" pitchFamily="2" charset="0"/>
              </a:rPr>
              <a:t> = 35 x 2 = 70</a:t>
            </a:r>
          </a:p>
          <a:p>
            <a:r>
              <a:rPr lang="en-US" sz="1600" i="1" dirty="0">
                <a:latin typeface="Univers LT 45 Light" panose="02000403030000020003" pitchFamily="2" charset="0"/>
              </a:rPr>
              <a:t>m</a:t>
            </a:r>
            <a:r>
              <a:rPr lang="en-US" sz="1600" dirty="0">
                <a:latin typeface="Univers LT 45 Light" panose="02000403030000020003" pitchFamily="2" charset="0"/>
              </a:rPr>
              <a:t> = 2</a:t>
            </a:r>
          </a:p>
          <a:p>
            <a:endParaRPr lang="en-US" sz="1600" dirty="0">
              <a:latin typeface="Univers LT 45 Light" panose="02000403030000020003" pitchFamily="2" charset="0"/>
            </a:endParaRPr>
          </a:p>
        </p:txBody>
      </p:sp>
      <p:sp>
        <p:nvSpPr>
          <p:cNvPr id="43" name="Text Box 112">
            <a:extLst>
              <a:ext uri="{FF2B5EF4-FFF2-40B4-BE49-F238E27FC236}">
                <a16:creationId xmlns:a16="http://schemas.microsoft.com/office/drawing/2014/main" id="{49875759-71FE-AC40-B2EA-A6F69E637936}"/>
              </a:ext>
            </a:extLst>
          </p:cNvPr>
          <p:cNvSpPr txBox="1">
            <a:spLocks noChangeArrowheads="1"/>
          </p:cNvSpPr>
          <p:nvPr/>
        </p:nvSpPr>
        <p:spPr bwMode="auto">
          <a:xfrm>
            <a:off x="4526798" y="5129927"/>
            <a:ext cx="2006600" cy="1323439"/>
          </a:xfrm>
          <a:prstGeom prst="rect">
            <a:avLst/>
          </a:prstGeom>
          <a:noFill/>
          <a:ln w="9525">
            <a:noFill/>
            <a:miter lim="800000"/>
            <a:headEnd/>
            <a:tailEnd/>
          </a:ln>
        </p:spPr>
        <p:txBody>
          <a:bodyPr>
            <a:spAutoFit/>
          </a:bodyPr>
          <a:lstStyle/>
          <a:p>
            <a:r>
              <a:rPr lang="en-US" sz="1600" dirty="0">
                <a:latin typeface="Univers LT 45 Light" panose="02000403030000020003" pitchFamily="2" charset="0"/>
              </a:rPr>
              <a:t>For each of the 4 queues:</a:t>
            </a:r>
          </a:p>
          <a:p>
            <a:r>
              <a:rPr lang="en-US" sz="1600" i="1" dirty="0">
                <a:latin typeface="Univers LT 45 Light" panose="02000403030000020003" pitchFamily="2" charset="0"/>
              </a:rPr>
              <a:t>a</a:t>
            </a:r>
            <a:r>
              <a:rPr lang="en-US" sz="1600" dirty="0">
                <a:latin typeface="Univers LT 45 Light" panose="02000403030000020003" pitchFamily="2" charset="0"/>
              </a:rPr>
              <a:t> = 35 x 4 = 140</a:t>
            </a:r>
          </a:p>
          <a:p>
            <a:r>
              <a:rPr lang="en-US" sz="1600" i="1" dirty="0">
                <a:latin typeface="Univers LT 45 Light" panose="02000403030000020003" pitchFamily="2" charset="0"/>
              </a:rPr>
              <a:t>m</a:t>
            </a:r>
            <a:r>
              <a:rPr lang="en-US" sz="1600" dirty="0">
                <a:latin typeface="Univers LT 45 Light" panose="02000403030000020003" pitchFamily="2" charset="0"/>
              </a:rPr>
              <a:t> = 1</a:t>
            </a:r>
          </a:p>
          <a:p>
            <a:endParaRPr lang="en-US" sz="1600" dirty="0">
              <a:latin typeface="Univers LT 45 Light" panose="02000403030000020003" pitchFamily="2" charset="0"/>
            </a:endParaRPr>
          </a:p>
        </p:txBody>
      </p:sp>
      <p:sp>
        <p:nvSpPr>
          <p:cNvPr id="44" name="Text Box 113">
            <a:extLst>
              <a:ext uri="{FF2B5EF4-FFF2-40B4-BE49-F238E27FC236}">
                <a16:creationId xmlns:a16="http://schemas.microsoft.com/office/drawing/2014/main" id="{2091A943-51B8-7F4D-BCF7-8839473BD424}"/>
              </a:ext>
            </a:extLst>
          </p:cNvPr>
          <p:cNvSpPr txBox="1">
            <a:spLocks noChangeArrowheads="1"/>
          </p:cNvSpPr>
          <p:nvPr/>
        </p:nvSpPr>
        <p:spPr bwMode="auto">
          <a:xfrm>
            <a:off x="6598403" y="2032937"/>
            <a:ext cx="2209800" cy="4154984"/>
          </a:xfrm>
          <a:prstGeom prst="rect">
            <a:avLst/>
          </a:prstGeom>
          <a:solidFill>
            <a:srgbClr val="EAEAEA"/>
          </a:solidFill>
          <a:ln w="9525">
            <a:noFill/>
            <a:miter lim="800000"/>
            <a:headEnd/>
            <a:tailEnd/>
          </a:ln>
        </p:spPr>
        <p:txBody>
          <a:bodyPr>
            <a:spAutoFit/>
          </a:bodyPr>
          <a:lstStyle/>
          <a:p>
            <a:pPr>
              <a:spcBef>
                <a:spcPct val="50000"/>
              </a:spcBef>
            </a:pPr>
            <a:r>
              <a:rPr lang="en-US" sz="1600" u="sng" dirty="0">
                <a:latin typeface="Univers LT 45 Light" panose="02000403030000020003" pitchFamily="2" charset="0"/>
              </a:rPr>
              <a:t>Across these 3 types </a:t>
            </a:r>
          </a:p>
          <a:p>
            <a:pPr>
              <a:spcBef>
                <a:spcPct val="50000"/>
              </a:spcBef>
            </a:pPr>
            <a:r>
              <a:rPr lang="en-US" sz="1600" dirty="0">
                <a:latin typeface="Univers LT 45 Light" panose="02000403030000020003" pitchFamily="2" charset="0"/>
              </a:rPr>
              <a:t>Variability is the same: CV</a:t>
            </a:r>
            <a:r>
              <a:rPr lang="en-US" sz="1600" baseline="-25000" dirty="0">
                <a:latin typeface="Univers LT 45 Light" panose="02000403030000020003" pitchFamily="2" charset="0"/>
              </a:rPr>
              <a:t>a</a:t>
            </a:r>
            <a:r>
              <a:rPr lang="en-US" sz="1600" dirty="0">
                <a:latin typeface="Univers LT 45 Light" panose="02000403030000020003" pitchFamily="2" charset="0"/>
              </a:rPr>
              <a:t> = 1, CV</a:t>
            </a:r>
            <a:r>
              <a:rPr lang="en-US" sz="1600" baseline="-25000" dirty="0">
                <a:latin typeface="Univers LT 45 Light" panose="02000403030000020003" pitchFamily="2" charset="0"/>
              </a:rPr>
              <a:t>p</a:t>
            </a:r>
            <a:r>
              <a:rPr lang="en-US" sz="1600" dirty="0">
                <a:latin typeface="Univers LT 45 Light" panose="02000403030000020003" pitchFamily="2" charset="0"/>
              </a:rPr>
              <a:t> = 1.25</a:t>
            </a:r>
          </a:p>
          <a:p>
            <a:pPr>
              <a:spcBef>
                <a:spcPct val="50000"/>
              </a:spcBef>
            </a:pPr>
            <a:r>
              <a:rPr lang="en-US" sz="1600" dirty="0">
                <a:latin typeface="Univers LT 45 Light" panose="02000403030000020003" pitchFamily="2" charset="0"/>
              </a:rPr>
              <a:t>Total demand is the same: 1/35 customers per second.</a:t>
            </a:r>
          </a:p>
          <a:p>
            <a:pPr>
              <a:spcBef>
                <a:spcPct val="50000"/>
              </a:spcBef>
            </a:pPr>
            <a:r>
              <a:rPr lang="en-US" sz="1600" dirty="0">
                <a:latin typeface="Univers LT 45 Light" panose="02000403030000020003" pitchFamily="2" charset="0"/>
              </a:rPr>
              <a:t>Processing time is the same: </a:t>
            </a:r>
            <a:r>
              <a:rPr lang="en-US" sz="1600" i="1" dirty="0">
                <a:latin typeface="Univers LT 45 Light" panose="02000403030000020003" pitchFamily="2" charset="0"/>
              </a:rPr>
              <a:t>p</a:t>
            </a:r>
            <a:r>
              <a:rPr lang="en-US" sz="1600" dirty="0">
                <a:latin typeface="Univers LT 45 Light" panose="02000403030000020003" pitchFamily="2" charset="0"/>
              </a:rPr>
              <a:t> = 120 </a:t>
            </a:r>
          </a:p>
          <a:p>
            <a:pPr>
              <a:spcBef>
                <a:spcPct val="50000"/>
              </a:spcBef>
            </a:pPr>
            <a:r>
              <a:rPr lang="en-US" sz="1600" dirty="0">
                <a:latin typeface="Univers LT 45 Light" panose="02000403030000020003" pitchFamily="2" charset="0"/>
              </a:rPr>
              <a:t>Utilization is the same: p / a x m = 85.7%</a:t>
            </a:r>
          </a:p>
          <a:p>
            <a:pPr>
              <a:spcBef>
                <a:spcPct val="50000"/>
              </a:spcBef>
            </a:pPr>
            <a:r>
              <a:rPr lang="en-US" sz="1600" dirty="0">
                <a:latin typeface="Univers LT 45 Light" panose="02000403030000020003" pitchFamily="2" charset="0"/>
              </a:rPr>
              <a:t>The probability a server is busy is the same = 0.857</a:t>
            </a:r>
          </a:p>
        </p:txBody>
      </p:sp>
      <p:sp>
        <p:nvSpPr>
          <p:cNvPr id="45" name="Line 117">
            <a:extLst>
              <a:ext uri="{FF2B5EF4-FFF2-40B4-BE49-F238E27FC236}">
                <a16:creationId xmlns:a16="http://schemas.microsoft.com/office/drawing/2014/main" id="{7B832B3F-F30E-A14B-B4C3-E239F19570F4}"/>
              </a:ext>
            </a:extLst>
          </p:cNvPr>
          <p:cNvSpPr>
            <a:spLocks noChangeAspect="1" noChangeShapeType="1"/>
          </p:cNvSpPr>
          <p:nvPr/>
        </p:nvSpPr>
        <p:spPr bwMode="auto">
          <a:xfrm>
            <a:off x="2807453" y="3502617"/>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6" name="AutoShape 118">
            <a:extLst>
              <a:ext uri="{FF2B5EF4-FFF2-40B4-BE49-F238E27FC236}">
                <a16:creationId xmlns:a16="http://schemas.microsoft.com/office/drawing/2014/main" id="{8617D214-3BB6-1A4C-9E23-FDF12BE833CC}"/>
              </a:ext>
            </a:extLst>
          </p:cNvPr>
          <p:cNvSpPr>
            <a:spLocks noChangeAspect="1" noChangeArrowheads="1"/>
          </p:cNvSpPr>
          <p:nvPr/>
        </p:nvSpPr>
        <p:spPr bwMode="auto">
          <a:xfrm>
            <a:off x="3190041" y="3323229"/>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7" name="Line 119">
            <a:extLst>
              <a:ext uri="{FF2B5EF4-FFF2-40B4-BE49-F238E27FC236}">
                <a16:creationId xmlns:a16="http://schemas.microsoft.com/office/drawing/2014/main" id="{2C3EA5EC-954F-2647-9B7B-5E89EB1A6F58}"/>
              </a:ext>
            </a:extLst>
          </p:cNvPr>
          <p:cNvSpPr>
            <a:spLocks noChangeAspect="1" noChangeShapeType="1"/>
          </p:cNvSpPr>
          <p:nvPr/>
        </p:nvSpPr>
        <p:spPr bwMode="auto">
          <a:xfrm>
            <a:off x="3467853" y="3502617"/>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8" name="Line 120">
            <a:extLst>
              <a:ext uri="{FF2B5EF4-FFF2-40B4-BE49-F238E27FC236}">
                <a16:creationId xmlns:a16="http://schemas.microsoft.com/office/drawing/2014/main" id="{F60BDE4D-5B6C-9740-BEE9-3EB72F198F4B}"/>
              </a:ext>
            </a:extLst>
          </p:cNvPr>
          <p:cNvSpPr>
            <a:spLocks noChangeAspect="1" noChangeShapeType="1"/>
          </p:cNvSpPr>
          <p:nvPr/>
        </p:nvSpPr>
        <p:spPr bwMode="auto">
          <a:xfrm>
            <a:off x="2788403" y="4159842"/>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9" name="AutoShape 121">
            <a:extLst>
              <a:ext uri="{FF2B5EF4-FFF2-40B4-BE49-F238E27FC236}">
                <a16:creationId xmlns:a16="http://schemas.microsoft.com/office/drawing/2014/main" id="{EE7789BF-9CB4-574B-8DE1-7AD139C729BC}"/>
              </a:ext>
            </a:extLst>
          </p:cNvPr>
          <p:cNvSpPr>
            <a:spLocks noChangeAspect="1" noChangeArrowheads="1"/>
          </p:cNvSpPr>
          <p:nvPr/>
        </p:nvSpPr>
        <p:spPr bwMode="auto">
          <a:xfrm>
            <a:off x="3170991" y="3980454"/>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0" name="Line 122">
            <a:extLst>
              <a:ext uri="{FF2B5EF4-FFF2-40B4-BE49-F238E27FC236}">
                <a16:creationId xmlns:a16="http://schemas.microsoft.com/office/drawing/2014/main" id="{9F2A4D27-5516-0040-84A9-0AF0701BC99E}"/>
              </a:ext>
            </a:extLst>
          </p:cNvPr>
          <p:cNvSpPr>
            <a:spLocks noChangeAspect="1" noChangeShapeType="1"/>
          </p:cNvSpPr>
          <p:nvPr/>
        </p:nvSpPr>
        <p:spPr bwMode="auto">
          <a:xfrm>
            <a:off x="3448803" y="4159842"/>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1" name="Line 123">
            <a:extLst>
              <a:ext uri="{FF2B5EF4-FFF2-40B4-BE49-F238E27FC236}">
                <a16:creationId xmlns:a16="http://schemas.microsoft.com/office/drawing/2014/main" id="{8228D811-6FE7-AC45-A1AE-A0B83CF87405}"/>
              </a:ext>
            </a:extLst>
          </p:cNvPr>
          <p:cNvSpPr>
            <a:spLocks noChangeAspect="1" noChangeShapeType="1"/>
          </p:cNvSpPr>
          <p:nvPr/>
        </p:nvSpPr>
        <p:spPr bwMode="auto">
          <a:xfrm>
            <a:off x="2780548" y="50213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2" name="AutoShape 124">
            <a:extLst>
              <a:ext uri="{FF2B5EF4-FFF2-40B4-BE49-F238E27FC236}">
                <a16:creationId xmlns:a16="http://schemas.microsoft.com/office/drawing/2014/main" id="{E2202F8F-BB33-FB43-B751-9D71C077FF0A}"/>
              </a:ext>
            </a:extLst>
          </p:cNvPr>
          <p:cNvSpPr>
            <a:spLocks noChangeAspect="1" noChangeArrowheads="1"/>
          </p:cNvSpPr>
          <p:nvPr/>
        </p:nvSpPr>
        <p:spPr bwMode="auto">
          <a:xfrm>
            <a:off x="3163136" y="48419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3" name="Line 125">
            <a:extLst>
              <a:ext uri="{FF2B5EF4-FFF2-40B4-BE49-F238E27FC236}">
                <a16:creationId xmlns:a16="http://schemas.microsoft.com/office/drawing/2014/main" id="{9C588DEE-EBF0-E54F-B15A-84FEB96514AB}"/>
              </a:ext>
            </a:extLst>
          </p:cNvPr>
          <p:cNvSpPr>
            <a:spLocks noChangeAspect="1" noChangeShapeType="1"/>
          </p:cNvSpPr>
          <p:nvPr/>
        </p:nvSpPr>
        <p:spPr bwMode="auto">
          <a:xfrm>
            <a:off x="3440948" y="50213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4" name="Line 126">
            <a:extLst>
              <a:ext uri="{FF2B5EF4-FFF2-40B4-BE49-F238E27FC236}">
                <a16:creationId xmlns:a16="http://schemas.microsoft.com/office/drawing/2014/main" id="{0B1BDB27-CACC-CA44-8D3C-A5622B1DDD9D}"/>
              </a:ext>
            </a:extLst>
          </p:cNvPr>
          <p:cNvSpPr>
            <a:spLocks noChangeAspect="1" noChangeShapeType="1"/>
          </p:cNvSpPr>
          <p:nvPr/>
        </p:nvSpPr>
        <p:spPr bwMode="auto">
          <a:xfrm>
            <a:off x="2780548" y="5418233"/>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5" name="AutoShape 127">
            <a:extLst>
              <a:ext uri="{FF2B5EF4-FFF2-40B4-BE49-F238E27FC236}">
                <a16:creationId xmlns:a16="http://schemas.microsoft.com/office/drawing/2014/main" id="{F91D8526-0128-6548-AA5D-5826A7FB8AD9}"/>
              </a:ext>
            </a:extLst>
          </p:cNvPr>
          <p:cNvSpPr>
            <a:spLocks noChangeAspect="1" noChangeArrowheads="1"/>
          </p:cNvSpPr>
          <p:nvPr/>
        </p:nvSpPr>
        <p:spPr bwMode="auto">
          <a:xfrm>
            <a:off x="3163136" y="5238845"/>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6" name="Line 128">
            <a:extLst>
              <a:ext uri="{FF2B5EF4-FFF2-40B4-BE49-F238E27FC236}">
                <a16:creationId xmlns:a16="http://schemas.microsoft.com/office/drawing/2014/main" id="{1FCDC093-77C2-784A-B360-CFEE575F5C97}"/>
              </a:ext>
            </a:extLst>
          </p:cNvPr>
          <p:cNvSpPr>
            <a:spLocks noChangeAspect="1" noChangeShapeType="1"/>
          </p:cNvSpPr>
          <p:nvPr/>
        </p:nvSpPr>
        <p:spPr bwMode="auto">
          <a:xfrm>
            <a:off x="3440948" y="5418233"/>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7" name="Line 129">
            <a:extLst>
              <a:ext uri="{FF2B5EF4-FFF2-40B4-BE49-F238E27FC236}">
                <a16:creationId xmlns:a16="http://schemas.microsoft.com/office/drawing/2014/main" id="{1E5B64AE-122F-E249-B362-C92194F641AB}"/>
              </a:ext>
            </a:extLst>
          </p:cNvPr>
          <p:cNvSpPr>
            <a:spLocks noChangeAspect="1" noChangeShapeType="1"/>
          </p:cNvSpPr>
          <p:nvPr/>
        </p:nvSpPr>
        <p:spPr bwMode="auto">
          <a:xfrm>
            <a:off x="2780548" y="5859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8" name="AutoShape 130">
            <a:extLst>
              <a:ext uri="{FF2B5EF4-FFF2-40B4-BE49-F238E27FC236}">
                <a16:creationId xmlns:a16="http://schemas.microsoft.com/office/drawing/2014/main" id="{C25AD4E9-B43B-CA49-8580-B080227CD8C0}"/>
              </a:ext>
            </a:extLst>
          </p:cNvPr>
          <p:cNvSpPr>
            <a:spLocks noChangeAspect="1" noChangeArrowheads="1"/>
          </p:cNvSpPr>
          <p:nvPr/>
        </p:nvSpPr>
        <p:spPr bwMode="auto">
          <a:xfrm>
            <a:off x="3163136" y="5680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9" name="Line 131">
            <a:extLst>
              <a:ext uri="{FF2B5EF4-FFF2-40B4-BE49-F238E27FC236}">
                <a16:creationId xmlns:a16="http://schemas.microsoft.com/office/drawing/2014/main" id="{E30F78F3-1BFA-8043-A801-4BC3AC807A22}"/>
              </a:ext>
            </a:extLst>
          </p:cNvPr>
          <p:cNvSpPr>
            <a:spLocks noChangeAspect="1" noChangeShapeType="1"/>
          </p:cNvSpPr>
          <p:nvPr/>
        </p:nvSpPr>
        <p:spPr bwMode="auto">
          <a:xfrm>
            <a:off x="3440948" y="5859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0" name="Line 132">
            <a:extLst>
              <a:ext uri="{FF2B5EF4-FFF2-40B4-BE49-F238E27FC236}">
                <a16:creationId xmlns:a16="http://schemas.microsoft.com/office/drawing/2014/main" id="{20D4C001-F910-B441-8A39-A88814400905}"/>
              </a:ext>
            </a:extLst>
          </p:cNvPr>
          <p:cNvSpPr>
            <a:spLocks noChangeAspect="1" noChangeShapeType="1"/>
          </p:cNvSpPr>
          <p:nvPr/>
        </p:nvSpPr>
        <p:spPr bwMode="auto">
          <a:xfrm>
            <a:off x="2774198" y="6240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1" name="AutoShape 133">
            <a:extLst>
              <a:ext uri="{FF2B5EF4-FFF2-40B4-BE49-F238E27FC236}">
                <a16:creationId xmlns:a16="http://schemas.microsoft.com/office/drawing/2014/main" id="{7D84BB95-55FC-B248-97B8-82AE350C38EF}"/>
              </a:ext>
            </a:extLst>
          </p:cNvPr>
          <p:cNvSpPr>
            <a:spLocks noChangeAspect="1" noChangeArrowheads="1"/>
          </p:cNvSpPr>
          <p:nvPr/>
        </p:nvSpPr>
        <p:spPr bwMode="auto">
          <a:xfrm>
            <a:off x="3156786" y="6061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2" name="Line 134">
            <a:extLst>
              <a:ext uri="{FF2B5EF4-FFF2-40B4-BE49-F238E27FC236}">
                <a16:creationId xmlns:a16="http://schemas.microsoft.com/office/drawing/2014/main" id="{37EA5B04-B312-1A40-A802-72F3A7D6D0E4}"/>
              </a:ext>
            </a:extLst>
          </p:cNvPr>
          <p:cNvSpPr>
            <a:spLocks noChangeAspect="1" noChangeShapeType="1"/>
          </p:cNvSpPr>
          <p:nvPr/>
        </p:nvSpPr>
        <p:spPr bwMode="auto">
          <a:xfrm>
            <a:off x="3434598" y="6240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Tree>
    <p:extLst>
      <p:ext uri="{BB962C8B-B14F-4D97-AF65-F5344CB8AC3E}">
        <p14:creationId xmlns:p14="http://schemas.microsoft.com/office/powerpoint/2010/main" val="38557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P spid="19" grpId="0" animBg="1"/>
      <p:bldP spid="20" grpId="0" animBg="1"/>
      <p:bldP spid="21" grpId="0" animBg="1"/>
      <p:bldP spid="22" grpId="0" animBg="1"/>
      <p:bldP spid="36" grpId="0"/>
      <p:bldP spid="39" grpId="0" animBg="1"/>
      <p:bldP spid="42" grpId="0"/>
      <p:bldP spid="44" grpId="0" animBg="1"/>
      <p:bldP spid="45" grpId="0" animBg="1"/>
      <p:bldP spid="46" grpId="0" animBg="1"/>
      <p:bldP spid="47" grpId="0" animBg="1"/>
      <p:bldP spid="48" grpId="0" animBg="1"/>
      <p:bldP spid="4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07E1A-E327-1D41-B202-236C60281C3F}"/>
              </a:ext>
            </a:extLst>
          </p:cNvPr>
          <p:cNvSpPr>
            <a:spLocks noGrp="1"/>
          </p:cNvSpPr>
          <p:nvPr>
            <p:ph type="title"/>
          </p:nvPr>
        </p:nvSpPr>
        <p:spPr/>
        <p:txBody>
          <a:bodyPr>
            <a:normAutofit fontScale="90000"/>
          </a:bodyPr>
          <a:lstStyle/>
          <a:p>
            <a:r>
              <a:rPr lang="en-US" b="1" dirty="0"/>
              <a:t>Pooling</a:t>
            </a:r>
            <a:r>
              <a:rPr lang="en-US" dirty="0"/>
              <a:t> Reduces Time in Queue</a:t>
            </a:r>
          </a:p>
        </p:txBody>
      </p:sp>
      <p:sp>
        <p:nvSpPr>
          <p:cNvPr id="4" name="Slide Number Placeholder 3">
            <a:extLst>
              <a:ext uri="{FF2B5EF4-FFF2-40B4-BE49-F238E27FC236}">
                <a16:creationId xmlns:a16="http://schemas.microsoft.com/office/drawing/2014/main" id="{1BD00B63-80CC-A549-B674-379CF94F89B4}"/>
              </a:ext>
            </a:extLst>
          </p:cNvPr>
          <p:cNvSpPr>
            <a:spLocks noGrp="1"/>
          </p:cNvSpPr>
          <p:nvPr>
            <p:ph type="sldNum" sz="quarter" idx="12"/>
          </p:nvPr>
        </p:nvSpPr>
        <p:spPr/>
        <p:txBody>
          <a:bodyPr/>
          <a:lstStyle/>
          <a:p>
            <a:fld id="{A2EBCFBC-0745-914E-B0B1-4125AF1D8E59}" type="slidenum">
              <a:rPr lang="en-US" smtClean="0"/>
              <a:pPr/>
              <a:t>6</a:t>
            </a:fld>
            <a:endParaRPr lang="en-US" dirty="0"/>
          </a:p>
        </p:txBody>
      </p:sp>
      <p:sp>
        <p:nvSpPr>
          <p:cNvPr id="5" name="Rectangle 4">
            <a:extLst>
              <a:ext uri="{FF2B5EF4-FFF2-40B4-BE49-F238E27FC236}">
                <a16:creationId xmlns:a16="http://schemas.microsoft.com/office/drawing/2014/main" id="{9F2D5003-A9C2-3644-8088-FF3BE45A2520}"/>
              </a:ext>
            </a:extLst>
          </p:cNvPr>
          <p:cNvSpPr/>
          <p:nvPr/>
        </p:nvSpPr>
        <p:spPr>
          <a:xfrm>
            <a:off x="538997" y="6106687"/>
            <a:ext cx="1820917" cy="550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Line 5">
            <a:extLst>
              <a:ext uri="{FF2B5EF4-FFF2-40B4-BE49-F238E27FC236}">
                <a16:creationId xmlns:a16="http://schemas.microsoft.com/office/drawing/2014/main" id="{2A67877B-9FEF-F840-A4C5-AEED130362E6}"/>
              </a:ext>
            </a:extLst>
          </p:cNvPr>
          <p:cNvSpPr>
            <a:spLocks noChangeAspect="1" noChangeShapeType="1"/>
          </p:cNvSpPr>
          <p:nvPr/>
        </p:nvSpPr>
        <p:spPr bwMode="auto">
          <a:xfrm>
            <a:off x="2335660" y="2443164"/>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7" name="AutoShape 6">
            <a:extLst>
              <a:ext uri="{FF2B5EF4-FFF2-40B4-BE49-F238E27FC236}">
                <a16:creationId xmlns:a16="http://schemas.microsoft.com/office/drawing/2014/main" id="{00116C41-1486-EF48-8A6D-83B87568FB58}"/>
              </a:ext>
            </a:extLst>
          </p:cNvPr>
          <p:cNvSpPr>
            <a:spLocks noChangeAspect="1" noChangeArrowheads="1"/>
          </p:cNvSpPr>
          <p:nvPr/>
        </p:nvSpPr>
        <p:spPr bwMode="auto">
          <a:xfrm>
            <a:off x="2718248" y="2263776"/>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8" name="Line 7">
            <a:extLst>
              <a:ext uri="{FF2B5EF4-FFF2-40B4-BE49-F238E27FC236}">
                <a16:creationId xmlns:a16="http://schemas.microsoft.com/office/drawing/2014/main" id="{24E2CF9A-BCB5-EB41-AF31-E4EB04EE59B3}"/>
              </a:ext>
            </a:extLst>
          </p:cNvPr>
          <p:cNvSpPr>
            <a:spLocks noChangeAspect="1" noChangeShapeType="1"/>
          </p:cNvSpPr>
          <p:nvPr/>
        </p:nvSpPr>
        <p:spPr bwMode="auto">
          <a:xfrm>
            <a:off x="2996060" y="2443164"/>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 name="Rectangle 8">
            <a:extLst>
              <a:ext uri="{FF2B5EF4-FFF2-40B4-BE49-F238E27FC236}">
                <a16:creationId xmlns:a16="http://schemas.microsoft.com/office/drawing/2014/main" id="{8228C52F-BC1E-E547-91B5-90E0575DC4AF}"/>
              </a:ext>
            </a:extLst>
          </p:cNvPr>
          <p:cNvSpPr>
            <a:spLocks noChangeAspect="1" noChangeArrowheads="1"/>
          </p:cNvSpPr>
          <p:nvPr/>
        </p:nvSpPr>
        <p:spPr bwMode="auto">
          <a:xfrm>
            <a:off x="3316735" y="1958976"/>
            <a:ext cx="293688" cy="9906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0" name="Rectangle 9">
            <a:extLst>
              <a:ext uri="{FF2B5EF4-FFF2-40B4-BE49-F238E27FC236}">
                <a16:creationId xmlns:a16="http://schemas.microsoft.com/office/drawing/2014/main" id="{B02269CB-B704-004E-A27E-1DA1B09D0D80}"/>
              </a:ext>
            </a:extLst>
          </p:cNvPr>
          <p:cNvSpPr>
            <a:spLocks noChangeAspect="1" noChangeArrowheads="1"/>
          </p:cNvSpPr>
          <p:nvPr/>
        </p:nvSpPr>
        <p:spPr bwMode="auto">
          <a:xfrm>
            <a:off x="3408810" y="2068514"/>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1" name="Rectangle 10">
            <a:extLst>
              <a:ext uri="{FF2B5EF4-FFF2-40B4-BE49-F238E27FC236}">
                <a16:creationId xmlns:a16="http://schemas.microsoft.com/office/drawing/2014/main" id="{172DF1B2-5D67-F644-9F9D-281DF0C407A3}"/>
              </a:ext>
            </a:extLst>
          </p:cNvPr>
          <p:cNvSpPr>
            <a:spLocks noChangeAspect="1" noChangeArrowheads="1"/>
          </p:cNvSpPr>
          <p:nvPr/>
        </p:nvSpPr>
        <p:spPr bwMode="auto">
          <a:xfrm>
            <a:off x="3408810" y="2284414"/>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2" name="Rectangle 11">
            <a:extLst>
              <a:ext uri="{FF2B5EF4-FFF2-40B4-BE49-F238E27FC236}">
                <a16:creationId xmlns:a16="http://schemas.microsoft.com/office/drawing/2014/main" id="{41A09DDD-357A-964E-9173-098F3F54C64A}"/>
              </a:ext>
            </a:extLst>
          </p:cNvPr>
          <p:cNvSpPr>
            <a:spLocks noChangeAspect="1" noChangeArrowheads="1"/>
          </p:cNvSpPr>
          <p:nvPr/>
        </p:nvSpPr>
        <p:spPr bwMode="auto">
          <a:xfrm>
            <a:off x="3408810" y="25019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3" name="Rectangle 12">
            <a:extLst>
              <a:ext uri="{FF2B5EF4-FFF2-40B4-BE49-F238E27FC236}">
                <a16:creationId xmlns:a16="http://schemas.microsoft.com/office/drawing/2014/main" id="{AE4E6C53-873F-3E48-9D96-42633A8D283C}"/>
              </a:ext>
            </a:extLst>
          </p:cNvPr>
          <p:cNvSpPr>
            <a:spLocks noChangeAspect="1" noChangeArrowheads="1"/>
          </p:cNvSpPr>
          <p:nvPr/>
        </p:nvSpPr>
        <p:spPr bwMode="auto">
          <a:xfrm>
            <a:off x="3408810" y="27178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4" name="Line 13">
            <a:extLst>
              <a:ext uri="{FF2B5EF4-FFF2-40B4-BE49-F238E27FC236}">
                <a16:creationId xmlns:a16="http://schemas.microsoft.com/office/drawing/2014/main" id="{16A4B20C-B5C9-6F4B-9B79-E7CA0A9B182C}"/>
              </a:ext>
            </a:extLst>
          </p:cNvPr>
          <p:cNvSpPr>
            <a:spLocks noChangeAspect="1" noChangeShapeType="1"/>
          </p:cNvSpPr>
          <p:nvPr/>
        </p:nvSpPr>
        <p:spPr bwMode="auto">
          <a:xfrm>
            <a:off x="3683448" y="2443164"/>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5" name="Rectangle 63">
            <a:extLst>
              <a:ext uri="{FF2B5EF4-FFF2-40B4-BE49-F238E27FC236}">
                <a16:creationId xmlns:a16="http://schemas.microsoft.com/office/drawing/2014/main" id="{62D5C0D2-0C61-D447-8635-1CBDCCC6B55F}"/>
              </a:ext>
            </a:extLst>
          </p:cNvPr>
          <p:cNvSpPr>
            <a:spLocks noChangeAspect="1" noChangeArrowheads="1"/>
          </p:cNvSpPr>
          <p:nvPr/>
        </p:nvSpPr>
        <p:spPr bwMode="auto">
          <a:xfrm>
            <a:off x="3316735" y="32438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6" name="Rectangle 64">
            <a:extLst>
              <a:ext uri="{FF2B5EF4-FFF2-40B4-BE49-F238E27FC236}">
                <a16:creationId xmlns:a16="http://schemas.microsoft.com/office/drawing/2014/main" id="{6B995B14-6AFF-A442-9FB7-1F16F29900F6}"/>
              </a:ext>
            </a:extLst>
          </p:cNvPr>
          <p:cNvSpPr>
            <a:spLocks noChangeAspect="1" noChangeArrowheads="1"/>
          </p:cNvSpPr>
          <p:nvPr/>
        </p:nvSpPr>
        <p:spPr bwMode="auto">
          <a:xfrm>
            <a:off x="3408810" y="33533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7" name="Rectangle 65">
            <a:extLst>
              <a:ext uri="{FF2B5EF4-FFF2-40B4-BE49-F238E27FC236}">
                <a16:creationId xmlns:a16="http://schemas.microsoft.com/office/drawing/2014/main" id="{BDC11CBF-FC50-F743-BF28-C50E17E439BE}"/>
              </a:ext>
            </a:extLst>
          </p:cNvPr>
          <p:cNvSpPr>
            <a:spLocks noChangeAspect="1" noChangeArrowheads="1"/>
          </p:cNvSpPr>
          <p:nvPr/>
        </p:nvSpPr>
        <p:spPr bwMode="auto">
          <a:xfrm>
            <a:off x="3408810" y="35692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8" name="Line 68">
            <a:extLst>
              <a:ext uri="{FF2B5EF4-FFF2-40B4-BE49-F238E27FC236}">
                <a16:creationId xmlns:a16="http://schemas.microsoft.com/office/drawing/2014/main" id="{67A5EAE0-44A4-F546-89A8-18876C67517B}"/>
              </a:ext>
            </a:extLst>
          </p:cNvPr>
          <p:cNvSpPr>
            <a:spLocks noChangeAspect="1" noChangeShapeType="1"/>
          </p:cNvSpPr>
          <p:nvPr/>
        </p:nvSpPr>
        <p:spPr bwMode="auto">
          <a:xfrm>
            <a:off x="3683448" y="34994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9" name="Rectangle 72">
            <a:extLst>
              <a:ext uri="{FF2B5EF4-FFF2-40B4-BE49-F238E27FC236}">
                <a16:creationId xmlns:a16="http://schemas.microsoft.com/office/drawing/2014/main" id="{FD9A01A8-E147-AB42-B5BD-EA0F8C7ED8B0}"/>
              </a:ext>
            </a:extLst>
          </p:cNvPr>
          <p:cNvSpPr>
            <a:spLocks noChangeAspect="1" noChangeArrowheads="1"/>
          </p:cNvSpPr>
          <p:nvPr/>
        </p:nvSpPr>
        <p:spPr bwMode="auto">
          <a:xfrm>
            <a:off x="3316735" y="38534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0" name="Rectangle 73">
            <a:extLst>
              <a:ext uri="{FF2B5EF4-FFF2-40B4-BE49-F238E27FC236}">
                <a16:creationId xmlns:a16="http://schemas.microsoft.com/office/drawing/2014/main" id="{11B06A4B-7BAF-FF40-8155-60CC5EBF80F7}"/>
              </a:ext>
            </a:extLst>
          </p:cNvPr>
          <p:cNvSpPr>
            <a:spLocks noChangeAspect="1" noChangeArrowheads="1"/>
          </p:cNvSpPr>
          <p:nvPr/>
        </p:nvSpPr>
        <p:spPr bwMode="auto">
          <a:xfrm>
            <a:off x="3408810" y="39629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1" name="Rectangle 74">
            <a:extLst>
              <a:ext uri="{FF2B5EF4-FFF2-40B4-BE49-F238E27FC236}">
                <a16:creationId xmlns:a16="http://schemas.microsoft.com/office/drawing/2014/main" id="{99E8CBD9-7E6C-FE49-A892-CFDAD8E6751E}"/>
              </a:ext>
            </a:extLst>
          </p:cNvPr>
          <p:cNvSpPr>
            <a:spLocks noChangeAspect="1" noChangeArrowheads="1"/>
          </p:cNvSpPr>
          <p:nvPr/>
        </p:nvSpPr>
        <p:spPr bwMode="auto">
          <a:xfrm>
            <a:off x="3408810" y="41788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2" name="Line 75">
            <a:extLst>
              <a:ext uri="{FF2B5EF4-FFF2-40B4-BE49-F238E27FC236}">
                <a16:creationId xmlns:a16="http://schemas.microsoft.com/office/drawing/2014/main" id="{8F937CE8-505A-784C-91E8-B2AF61153107}"/>
              </a:ext>
            </a:extLst>
          </p:cNvPr>
          <p:cNvSpPr>
            <a:spLocks noChangeAspect="1" noChangeShapeType="1"/>
          </p:cNvSpPr>
          <p:nvPr/>
        </p:nvSpPr>
        <p:spPr bwMode="auto">
          <a:xfrm>
            <a:off x="3683448" y="41090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3" name="Rectangle 79">
            <a:extLst>
              <a:ext uri="{FF2B5EF4-FFF2-40B4-BE49-F238E27FC236}">
                <a16:creationId xmlns:a16="http://schemas.microsoft.com/office/drawing/2014/main" id="{7C230ED0-0CAB-F443-A28F-E510962B8F4B}"/>
              </a:ext>
            </a:extLst>
          </p:cNvPr>
          <p:cNvSpPr>
            <a:spLocks noChangeAspect="1" noChangeArrowheads="1"/>
          </p:cNvSpPr>
          <p:nvPr/>
        </p:nvSpPr>
        <p:spPr bwMode="auto">
          <a:xfrm>
            <a:off x="3302530" y="4892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4" name="Rectangle 80">
            <a:extLst>
              <a:ext uri="{FF2B5EF4-FFF2-40B4-BE49-F238E27FC236}">
                <a16:creationId xmlns:a16="http://schemas.microsoft.com/office/drawing/2014/main" id="{5F16D485-6F53-5344-B2D9-06B0DD0F0C30}"/>
              </a:ext>
            </a:extLst>
          </p:cNvPr>
          <p:cNvSpPr>
            <a:spLocks noChangeAspect="1" noChangeArrowheads="1"/>
          </p:cNvSpPr>
          <p:nvPr/>
        </p:nvSpPr>
        <p:spPr bwMode="auto">
          <a:xfrm>
            <a:off x="3394605" y="5002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5" name="Line 82">
            <a:extLst>
              <a:ext uri="{FF2B5EF4-FFF2-40B4-BE49-F238E27FC236}">
                <a16:creationId xmlns:a16="http://schemas.microsoft.com/office/drawing/2014/main" id="{6000621B-43CA-B94A-8314-F6C0213F7919}"/>
              </a:ext>
            </a:extLst>
          </p:cNvPr>
          <p:cNvSpPr>
            <a:spLocks noChangeAspect="1" noChangeShapeType="1"/>
          </p:cNvSpPr>
          <p:nvPr/>
        </p:nvSpPr>
        <p:spPr bwMode="auto">
          <a:xfrm>
            <a:off x="3669243" y="5072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6" name="Rectangle 86">
            <a:extLst>
              <a:ext uri="{FF2B5EF4-FFF2-40B4-BE49-F238E27FC236}">
                <a16:creationId xmlns:a16="http://schemas.microsoft.com/office/drawing/2014/main" id="{8066C794-F120-2846-AE4E-33D8EE559AD4}"/>
              </a:ext>
            </a:extLst>
          </p:cNvPr>
          <p:cNvSpPr>
            <a:spLocks noChangeAspect="1" noChangeArrowheads="1"/>
          </p:cNvSpPr>
          <p:nvPr/>
        </p:nvSpPr>
        <p:spPr bwMode="auto">
          <a:xfrm>
            <a:off x="3302530" y="5273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7" name="Rectangle 87">
            <a:extLst>
              <a:ext uri="{FF2B5EF4-FFF2-40B4-BE49-F238E27FC236}">
                <a16:creationId xmlns:a16="http://schemas.microsoft.com/office/drawing/2014/main" id="{9FC42F78-5230-5848-943F-09724F5AE432}"/>
              </a:ext>
            </a:extLst>
          </p:cNvPr>
          <p:cNvSpPr>
            <a:spLocks noChangeAspect="1" noChangeArrowheads="1"/>
          </p:cNvSpPr>
          <p:nvPr/>
        </p:nvSpPr>
        <p:spPr bwMode="auto">
          <a:xfrm>
            <a:off x="3394605" y="5383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8" name="Line 88">
            <a:extLst>
              <a:ext uri="{FF2B5EF4-FFF2-40B4-BE49-F238E27FC236}">
                <a16:creationId xmlns:a16="http://schemas.microsoft.com/office/drawing/2014/main" id="{345F6DD5-6D82-9B4A-8B4B-2AE70C42C6CF}"/>
              </a:ext>
            </a:extLst>
          </p:cNvPr>
          <p:cNvSpPr>
            <a:spLocks noChangeAspect="1" noChangeShapeType="1"/>
          </p:cNvSpPr>
          <p:nvPr/>
        </p:nvSpPr>
        <p:spPr bwMode="auto">
          <a:xfrm>
            <a:off x="3669243" y="5453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9" name="Rectangle 92">
            <a:extLst>
              <a:ext uri="{FF2B5EF4-FFF2-40B4-BE49-F238E27FC236}">
                <a16:creationId xmlns:a16="http://schemas.microsoft.com/office/drawing/2014/main" id="{786BC5B9-FBDC-8B47-A4AF-3887027B4FBD}"/>
              </a:ext>
            </a:extLst>
          </p:cNvPr>
          <p:cNvSpPr>
            <a:spLocks noChangeAspect="1" noChangeArrowheads="1"/>
          </p:cNvSpPr>
          <p:nvPr/>
        </p:nvSpPr>
        <p:spPr bwMode="auto">
          <a:xfrm>
            <a:off x="3302530" y="5654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0" name="Rectangle 93">
            <a:extLst>
              <a:ext uri="{FF2B5EF4-FFF2-40B4-BE49-F238E27FC236}">
                <a16:creationId xmlns:a16="http://schemas.microsoft.com/office/drawing/2014/main" id="{280D9481-F632-9E43-840C-63B26605481E}"/>
              </a:ext>
            </a:extLst>
          </p:cNvPr>
          <p:cNvSpPr>
            <a:spLocks noChangeAspect="1" noChangeArrowheads="1"/>
          </p:cNvSpPr>
          <p:nvPr/>
        </p:nvSpPr>
        <p:spPr bwMode="auto">
          <a:xfrm>
            <a:off x="3394605" y="5764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1" name="Line 94">
            <a:extLst>
              <a:ext uri="{FF2B5EF4-FFF2-40B4-BE49-F238E27FC236}">
                <a16:creationId xmlns:a16="http://schemas.microsoft.com/office/drawing/2014/main" id="{1B6F0E76-CB9E-ED45-AF7D-0B6E5D3B4565}"/>
              </a:ext>
            </a:extLst>
          </p:cNvPr>
          <p:cNvSpPr>
            <a:spLocks noChangeAspect="1" noChangeShapeType="1"/>
          </p:cNvSpPr>
          <p:nvPr/>
        </p:nvSpPr>
        <p:spPr bwMode="auto">
          <a:xfrm>
            <a:off x="3669243" y="5834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2" name="Rectangle 98">
            <a:extLst>
              <a:ext uri="{FF2B5EF4-FFF2-40B4-BE49-F238E27FC236}">
                <a16:creationId xmlns:a16="http://schemas.microsoft.com/office/drawing/2014/main" id="{1CBE0195-8B65-7744-85C2-6777CBEEE71C}"/>
              </a:ext>
            </a:extLst>
          </p:cNvPr>
          <p:cNvSpPr>
            <a:spLocks noChangeAspect="1" noChangeArrowheads="1"/>
          </p:cNvSpPr>
          <p:nvPr/>
        </p:nvSpPr>
        <p:spPr bwMode="auto">
          <a:xfrm>
            <a:off x="3302530" y="6035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3" name="Rectangle 99">
            <a:extLst>
              <a:ext uri="{FF2B5EF4-FFF2-40B4-BE49-F238E27FC236}">
                <a16:creationId xmlns:a16="http://schemas.microsoft.com/office/drawing/2014/main" id="{F958CCDD-A0E6-8B4F-A91F-46BD9554358C}"/>
              </a:ext>
            </a:extLst>
          </p:cNvPr>
          <p:cNvSpPr>
            <a:spLocks noChangeAspect="1" noChangeArrowheads="1"/>
          </p:cNvSpPr>
          <p:nvPr/>
        </p:nvSpPr>
        <p:spPr bwMode="auto">
          <a:xfrm>
            <a:off x="3394605" y="6145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4" name="Line 100">
            <a:extLst>
              <a:ext uri="{FF2B5EF4-FFF2-40B4-BE49-F238E27FC236}">
                <a16:creationId xmlns:a16="http://schemas.microsoft.com/office/drawing/2014/main" id="{181350ED-41C5-AE40-B507-53552A663BA8}"/>
              </a:ext>
            </a:extLst>
          </p:cNvPr>
          <p:cNvSpPr>
            <a:spLocks noChangeAspect="1" noChangeShapeType="1"/>
          </p:cNvSpPr>
          <p:nvPr/>
        </p:nvSpPr>
        <p:spPr bwMode="auto">
          <a:xfrm>
            <a:off x="3669243" y="6215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5" name="Text Box 102">
            <a:extLst>
              <a:ext uri="{FF2B5EF4-FFF2-40B4-BE49-F238E27FC236}">
                <a16:creationId xmlns:a16="http://schemas.microsoft.com/office/drawing/2014/main" id="{798DC5AC-429C-D042-A2FA-B26ACF7B9CCD}"/>
              </a:ext>
            </a:extLst>
          </p:cNvPr>
          <p:cNvSpPr txBox="1">
            <a:spLocks noChangeArrowheads="1"/>
          </p:cNvSpPr>
          <p:nvPr/>
        </p:nvSpPr>
        <p:spPr bwMode="auto">
          <a:xfrm>
            <a:off x="350003" y="1839914"/>
            <a:ext cx="2209800" cy="338554"/>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Pooled system</a:t>
            </a:r>
            <a:r>
              <a:rPr lang="en-US" sz="1600" dirty="0">
                <a:latin typeface="Univers LT 45 Light" panose="02000403030000020003" pitchFamily="2" charset="0"/>
              </a:rPr>
              <a:t>:</a:t>
            </a:r>
          </a:p>
        </p:txBody>
      </p:sp>
      <p:sp>
        <p:nvSpPr>
          <p:cNvPr id="36" name="Text Box 103">
            <a:extLst>
              <a:ext uri="{FF2B5EF4-FFF2-40B4-BE49-F238E27FC236}">
                <a16:creationId xmlns:a16="http://schemas.microsoft.com/office/drawing/2014/main" id="{294D825C-2036-1F4C-8907-7CE63D90BFE1}"/>
              </a:ext>
            </a:extLst>
          </p:cNvPr>
          <p:cNvSpPr txBox="1">
            <a:spLocks noChangeArrowheads="1"/>
          </p:cNvSpPr>
          <p:nvPr/>
        </p:nvSpPr>
        <p:spPr bwMode="auto">
          <a:xfrm>
            <a:off x="350003" y="3032679"/>
            <a:ext cx="2209800" cy="584775"/>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Partially pooled system</a:t>
            </a:r>
            <a:r>
              <a:rPr lang="en-US" sz="1600" dirty="0">
                <a:latin typeface="Univers LT 45 Light" panose="02000403030000020003" pitchFamily="2" charset="0"/>
              </a:rPr>
              <a:t>:</a:t>
            </a:r>
          </a:p>
        </p:txBody>
      </p:sp>
      <p:sp>
        <p:nvSpPr>
          <p:cNvPr id="37" name="Text Box 104">
            <a:extLst>
              <a:ext uri="{FF2B5EF4-FFF2-40B4-BE49-F238E27FC236}">
                <a16:creationId xmlns:a16="http://schemas.microsoft.com/office/drawing/2014/main" id="{848FF7E4-49EA-8A49-AF64-68CB308F63CA}"/>
              </a:ext>
            </a:extLst>
          </p:cNvPr>
          <p:cNvSpPr txBox="1">
            <a:spLocks noChangeArrowheads="1"/>
          </p:cNvSpPr>
          <p:nvPr/>
        </p:nvSpPr>
        <p:spPr bwMode="auto">
          <a:xfrm>
            <a:off x="335798" y="4770656"/>
            <a:ext cx="2209800" cy="584775"/>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Parallel queue system</a:t>
            </a:r>
            <a:r>
              <a:rPr lang="en-US" sz="1600" dirty="0">
                <a:latin typeface="Univers LT 45 Light" panose="02000403030000020003" pitchFamily="2" charset="0"/>
              </a:rPr>
              <a:t>:</a:t>
            </a:r>
          </a:p>
        </p:txBody>
      </p:sp>
      <p:sp>
        <p:nvSpPr>
          <p:cNvPr id="38" name="AutoShape 105">
            <a:extLst>
              <a:ext uri="{FF2B5EF4-FFF2-40B4-BE49-F238E27FC236}">
                <a16:creationId xmlns:a16="http://schemas.microsoft.com/office/drawing/2014/main" id="{30958AB9-7471-1346-A289-EAFFC4771791}"/>
              </a:ext>
            </a:extLst>
          </p:cNvPr>
          <p:cNvSpPr>
            <a:spLocks/>
          </p:cNvSpPr>
          <p:nvPr/>
        </p:nvSpPr>
        <p:spPr bwMode="auto">
          <a:xfrm>
            <a:off x="1954660" y="2035176"/>
            <a:ext cx="304800" cy="762000"/>
          </a:xfrm>
          <a:prstGeom prst="leftBrace">
            <a:avLst>
              <a:gd name="adj1" fmla="val 20833"/>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39" name="AutoShape 106">
            <a:extLst>
              <a:ext uri="{FF2B5EF4-FFF2-40B4-BE49-F238E27FC236}">
                <a16:creationId xmlns:a16="http://schemas.microsoft.com/office/drawing/2014/main" id="{8BA36366-3C98-4749-BB78-235B39735E34}"/>
              </a:ext>
            </a:extLst>
          </p:cNvPr>
          <p:cNvSpPr>
            <a:spLocks/>
          </p:cNvSpPr>
          <p:nvPr/>
        </p:nvSpPr>
        <p:spPr bwMode="auto">
          <a:xfrm>
            <a:off x="1954660" y="3231154"/>
            <a:ext cx="304800" cy="1155700"/>
          </a:xfrm>
          <a:prstGeom prst="leftBrace">
            <a:avLst>
              <a:gd name="adj1" fmla="val 31597"/>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0" name="AutoShape 107">
            <a:extLst>
              <a:ext uri="{FF2B5EF4-FFF2-40B4-BE49-F238E27FC236}">
                <a16:creationId xmlns:a16="http://schemas.microsoft.com/office/drawing/2014/main" id="{54D3BFC2-A05D-AA41-BE90-F74FE1D3470B}"/>
              </a:ext>
            </a:extLst>
          </p:cNvPr>
          <p:cNvSpPr>
            <a:spLocks/>
          </p:cNvSpPr>
          <p:nvPr/>
        </p:nvSpPr>
        <p:spPr bwMode="auto">
          <a:xfrm>
            <a:off x="1940455" y="4918170"/>
            <a:ext cx="304800" cy="1371600"/>
          </a:xfrm>
          <a:prstGeom prst="leftBrace">
            <a:avLst>
              <a:gd name="adj1" fmla="val 37500"/>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5" name="Line 117">
            <a:extLst>
              <a:ext uri="{FF2B5EF4-FFF2-40B4-BE49-F238E27FC236}">
                <a16:creationId xmlns:a16="http://schemas.microsoft.com/office/drawing/2014/main" id="{7B832B3F-F30E-A14B-B4C3-E239F19570F4}"/>
              </a:ext>
            </a:extLst>
          </p:cNvPr>
          <p:cNvSpPr>
            <a:spLocks noChangeAspect="1" noChangeShapeType="1"/>
          </p:cNvSpPr>
          <p:nvPr/>
        </p:nvSpPr>
        <p:spPr bwMode="auto">
          <a:xfrm>
            <a:off x="2354710" y="3502617"/>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6" name="AutoShape 118">
            <a:extLst>
              <a:ext uri="{FF2B5EF4-FFF2-40B4-BE49-F238E27FC236}">
                <a16:creationId xmlns:a16="http://schemas.microsoft.com/office/drawing/2014/main" id="{8617D214-3BB6-1A4C-9E23-FDF12BE833CC}"/>
              </a:ext>
            </a:extLst>
          </p:cNvPr>
          <p:cNvSpPr>
            <a:spLocks noChangeAspect="1" noChangeArrowheads="1"/>
          </p:cNvSpPr>
          <p:nvPr/>
        </p:nvSpPr>
        <p:spPr bwMode="auto">
          <a:xfrm>
            <a:off x="2737298" y="3323229"/>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7" name="Line 119">
            <a:extLst>
              <a:ext uri="{FF2B5EF4-FFF2-40B4-BE49-F238E27FC236}">
                <a16:creationId xmlns:a16="http://schemas.microsoft.com/office/drawing/2014/main" id="{2C3EA5EC-954F-2647-9B7B-5E89EB1A6F58}"/>
              </a:ext>
            </a:extLst>
          </p:cNvPr>
          <p:cNvSpPr>
            <a:spLocks noChangeAspect="1" noChangeShapeType="1"/>
          </p:cNvSpPr>
          <p:nvPr/>
        </p:nvSpPr>
        <p:spPr bwMode="auto">
          <a:xfrm>
            <a:off x="3015110" y="3502617"/>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8" name="Line 120">
            <a:extLst>
              <a:ext uri="{FF2B5EF4-FFF2-40B4-BE49-F238E27FC236}">
                <a16:creationId xmlns:a16="http://schemas.microsoft.com/office/drawing/2014/main" id="{F60BDE4D-5B6C-9740-BEE9-3EB72F198F4B}"/>
              </a:ext>
            </a:extLst>
          </p:cNvPr>
          <p:cNvSpPr>
            <a:spLocks noChangeAspect="1" noChangeShapeType="1"/>
          </p:cNvSpPr>
          <p:nvPr/>
        </p:nvSpPr>
        <p:spPr bwMode="auto">
          <a:xfrm>
            <a:off x="2335660" y="4159842"/>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9" name="AutoShape 121">
            <a:extLst>
              <a:ext uri="{FF2B5EF4-FFF2-40B4-BE49-F238E27FC236}">
                <a16:creationId xmlns:a16="http://schemas.microsoft.com/office/drawing/2014/main" id="{EE7789BF-9CB4-574B-8DE1-7AD139C729BC}"/>
              </a:ext>
            </a:extLst>
          </p:cNvPr>
          <p:cNvSpPr>
            <a:spLocks noChangeAspect="1" noChangeArrowheads="1"/>
          </p:cNvSpPr>
          <p:nvPr/>
        </p:nvSpPr>
        <p:spPr bwMode="auto">
          <a:xfrm>
            <a:off x="2718248" y="3980454"/>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0" name="Line 122">
            <a:extLst>
              <a:ext uri="{FF2B5EF4-FFF2-40B4-BE49-F238E27FC236}">
                <a16:creationId xmlns:a16="http://schemas.microsoft.com/office/drawing/2014/main" id="{9F2A4D27-5516-0040-84A9-0AF0701BC99E}"/>
              </a:ext>
            </a:extLst>
          </p:cNvPr>
          <p:cNvSpPr>
            <a:spLocks noChangeAspect="1" noChangeShapeType="1"/>
          </p:cNvSpPr>
          <p:nvPr/>
        </p:nvSpPr>
        <p:spPr bwMode="auto">
          <a:xfrm>
            <a:off x="2996060" y="4159842"/>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1" name="Line 123">
            <a:extLst>
              <a:ext uri="{FF2B5EF4-FFF2-40B4-BE49-F238E27FC236}">
                <a16:creationId xmlns:a16="http://schemas.microsoft.com/office/drawing/2014/main" id="{8228D811-6FE7-AC45-A1AE-A0B83CF87405}"/>
              </a:ext>
            </a:extLst>
          </p:cNvPr>
          <p:cNvSpPr>
            <a:spLocks noChangeAspect="1" noChangeShapeType="1"/>
          </p:cNvSpPr>
          <p:nvPr/>
        </p:nvSpPr>
        <p:spPr bwMode="auto">
          <a:xfrm>
            <a:off x="2327805" y="50213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2" name="AutoShape 124">
            <a:extLst>
              <a:ext uri="{FF2B5EF4-FFF2-40B4-BE49-F238E27FC236}">
                <a16:creationId xmlns:a16="http://schemas.microsoft.com/office/drawing/2014/main" id="{E2202F8F-BB33-FB43-B751-9D71C077FF0A}"/>
              </a:ext>
            </a:extLst>
          </p:cNvPr>
          <p:cNvSpPr>
            <a:spLocks noChangeAspect="1" noChangeArrowheads="1"/>
          </p:cNvSpPr>
          <p:nvPr/>
        </p:nvSpPr>
        <p:spPr bwMode="auto">
          <a:xfrm>
            <a:off x="2710393" y="48419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3" name="Line 125">
            <a:extLst>
              <a:ext uri="{FF2B5EF4-FFF2-40B4-BE49-F238E27FC236}">
                <a16:creationId xmlns:a16="http://schemas.microsoft.com/office/drawing/2014/main" id="{9C588DEE-EBF0-E54F-B15A-84FEB96514AB}"/>
              </a:ext>
            </a:extLst>
          </p:cNvPr>
          <p:cNvSpPr>
            <a:spLocks noChangeAspect="1" noChangeShapeType="1"/>
          </p:cNvSpPr>
          <p:nvPr/>
        </p:nvSpPr>
        <p:spPr bwMode="auto">
          <a:xfrm>
            <a:off x="2988205" y="50213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4" name="Line 126">
            <a:extLst>
              <a:ext uri="{FF2B5EF4-FFF2-40B4-BE49-F238E27FC236}">
                <a16:creationId xmlns:a16="http://schemas.microsoft.com/office/drawing/2014/main" id="{0B1BDB27-CACC-CA44-8D3C-A5622B1DDD9D}"/>
              </a:ext>
            </a:extLst>
          </p:cNvPr>
          <p:cNvSpPr>
            <a:spLocks noChangeAspect="1" noChangeShapeType="1"/>
          </p:cNvSpPr>
          <p:nvPr/>
        </p:nvSpPr>
        <p:spPr bwMode="auto">
          <a:xfrm>
            <a:off x="2327805" y="5418233"/>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5" name="AutoShape 127">
            <a:extLst>
              <a:ext uri="{FF2B5EF4-FFF2-40B4-BE49-F238E27FC236}">
                <a16:creationId xmlns:a16="http://schemas.microsoft.com/office/drawing/2014/main" id="{F91D8526-0128-6548-AA5D-5826A7FB8AD9}"/>
              </a:ext>
            </a:extLst>
          </p:cNvPr>
          <p:cNvSpPr>
            <a:spLocks noChangeAspect="1" noChangeArrowheads="1"/>
          </p:cNvSpPr>
          <p:nvPr/>
        </p:nvSpPr>
        <p:spPr bwMode="auto">
          <a:xfrm>
            <a:off x="2710393" y="5238845"/>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6" name="Line 128">
            <a:extLst>
              <a:ext uri="{FF2B5EF4-FFF2-40B4-BE49-F238E27FC236}">
                <a16:creationId xmlns:a16="http://schemas.microsoft.com/office/drawing/2014/main" id="{1FCDC093-77C2-784A-B360-CFEE575F5C97}"/>
              </a:ext>
            </a:extLst>
          </p:cNvPr>
          <p:cNvSpPr>
            <a:spLocks noChangeAspect="1" noChangeShapeType="1"/>
          </p:cNvSpPr>
          <p:nvPr/>
        </p:nvSpPr>
        <p:spPr bwMode="auto">
          <a:xfrm>
            <a:off x="2988205" y="5418233"/>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7" name="Line 129">
            <a:extLst>
              <a:ext uri="{FF2B5EF4-FFF2-40B4-BE49-F238E27FC236}">
                <a16:creationId xmlns:a16="http://schemas.microsoft.com/office/drawing/2014/main" id="{1E5B64AE-122F-E249-B362-C92194F641AB}"/>
              </a:ext>
            </a:extLst>
          </p:cNvPr>
          <p:cNvSpPr>
            <a:spLocks noChangeAspect="1" noChangeShapeType="1"/>
          </p:cNvSpPr>
          <p:nvPr/>
        </p:nvSpPr>
        <p:spPr bwMode="auto">
          <a:xfrm>
            <a:off x="2327805" y="5859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8" name="AutoShape 130">
            <a:extLst>
              <a:ext uri="{FF2B5EF4-FFF2-40B4-BE49-F238E27FC236}">
                <a16:creationId xmlns:a16="http://schemas.microsoft.com/office/drawing/2014/main" id="{C25AD4E9-B43B-CA49-8580-B080227CD8C0}"/>
              </a:ext>
            </a:extLst>
          </p:cNvPr>
          <p:cNvSpPr>
            <a:spLocks noChangeAspect="1" noChangeArrowheads="1"/>
          </p:cNvSpPr>
          <p:nvPr/>
        </p:nvSpPr>
        <p:spPr bwMode="auto">
          <a:xfrm>
            <a:off x="2710393" y="5680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9" name="Line 131">
            <a:extLst>
              <a:ext uri="{FF2B5EF4-FFF2-40B4-BE49-F238E27FC236}">
                <a16:creationId xmlns:a16="http://schemas.microsoft.com/office/drawing/2014/main" id="{E30F78F3-1BFA-8043-A801-4BC3AC807A22}"/>
              </a:ext>
            </a:extLst>
          </p:cNvPr>
          <p:cNvSpPr>
            <a:spLocks noChangeAspect="1" noChangeShapeType="1"/>
          </p:cNvSpPr>
          <p:nvPr/>
        </p:nvSpPr>
        <p:spPr bwMode="auto">
          <a:xfrm>
            <a:off x="2988205" y="5859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0" name="Line 132">
            <a:extLst>
              <a:ext uri="{FF2B5EF4-FFF2-40B4-BE49-F238E27FC236}">
                <a16:creationId xmlns:a16="http://schemas.microsoft.com/office/drawing/2014/main" id="{20D4C001-F910-B441-8A39-A88814400905}"/>
              </a:ext>
            </a:extLst>
          </p:cNvPr>
          <p:cNvSpPr>
            <a:spLocks noChangeAspect="1" noChangeShapeType="1"/>
          </p:cNvSpPr>
          <p:nvPr/>
        </p:nvSpPr>
        <p:spPr bwMode="auto">
          <a:xfrm>
            <a:off x="2321455" y="6240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1" name="AutoShape 133">
            <a:extLst>
              <a:ext uri="{FF2B5EF4-FFF2-40B4-BE49-F238E27FC236}">
                <a16:creationId xmlns:a16="http://schemas.microsoft.com/office/drawing/2014/main" id="{7D84BB95-55FC-B248-97B8-82AE350C38EF}"/>
              </a:ext>
            </a:extLst>
          </p:cNvPr>
          <p:cNvSpPr>
            <a:spLocks noChangeAspect="1" noChangeArrowheads="1"/>
          </p:cNvSpPr>
          <p:nvPr/>
        </p:nvSpPr>
        <p:spPr bwMode="auto">
          <a:xfrm>
            <a:off x="2704043" y="6061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2" name="Line 134">
            <a:extLst>
              <a:ext uri="{FF2B5EF4-FFF2-40B4-BE49-F238E27FC236}">
                <a16:creationId xmlns:a16="http://schemas.microsoft.com/office/drawing/2014/main" id="{37EA5B04-B312-1A40-A802-72F3A7D6D0E4}"/>
              </a:ext>
            </a:extLst>
          </p:cNvPr>
          <p:cNvSpPr>
            <a:spLocks noChangeAspect="1" noChangeShapeType="1"/>
          </p:cNvSpPr>
          <p:nvPr/>
        </p:nvSpPr>
        <p:spPr bwMode="auto">
          <a:xfrm>
            <a:off x="2981855" y="6240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7" name="Text Box 60">
            <a:extLst>
              <a:ext uri="{FF2B5EF4-FFF2-40B4-BE49-F238E27FC236}">
                <a16:creationId xmlns:a16="http://schemas.microsoft.com/office/drawing/2014/main" id="{E50E77A2-78F7-51E3-0B9F-38ADB9753F45}"/>
              </a:ext>
            </a:extLst>
          </p:cNvPr>
          <p:cNvSpPr txBox="1">
            <a:spLocks noChangeArrowheads="1"/>
          </p:cNvSpPr>
          <p:nvPr/>
        </p:nvSpPr>
        <p:spPr bwMode="auto">
          <a:xfrm>
            <a:off x="4183899" y="2086402"/>
            <a:ext cx="4800600" cy="830997"/>
          </a:xfrm>
          <a:prstGeom prst="rect">
            <a:avLst/>
          </a:prstGeom>
          <a:noFill/>
          <a:ln w="9525">
            <a:noFill/>
            <a:miter lim="800000"/>
            <a:headEnd/>
            <a:tailEnd/>
          </a:ln>
        </p:spPr>
        <p:txBody>
          <a:bodyPr>
            <a:spAutoFit/>
          </a:bodyPr>
          <a:lstStyle/>
          <a:p>
            <a:r>
              <a:rPr lang="en-US" sz="1600" b="1" dirty="0">
                <a:latin typeface="Univers LT 45 Light" panose="02000403030000020003" pitchFamily="2" charset="0"/>
              </a:rPr>
              <a:t>a = 35</a:t>
            </a:r>
            <a:r>
              <a:rPr lang="en-US" sz="1600" dirty="0">
                <a:latin typeface="Univers LT 45 Light" panose="02000403030000020003" pitchFamily="2" charset="0"/>
              </a:rPr>
              <a:t>, p = 120, </a:t>
            </a:r>
            <a:r>
              <a:rPr lang="en-US" sz="1600" b="1" dirty="0">
                <a:latin typeface="Univers LT 45 Light" panose="02000403030000020003" pitchFamily="2" charset="0"/>
              </a:rPr>
              <a:t>m = 4</a:t>
            </a:r>
            <a:r>
              <a:rPr lang="en-US" sz="1600" dirty="0">
                <a:latin typeface="Univers LT 45 Light" panose="02000403030000020003" pitchFamily="2" charset="0"/>
              </a:rPr>
              <a:t>, CV</a:t>
            </a:r>
            <a:r>
              <a:rPr lang="en-US" sz="1600" baseline="-25000" dirty="0">
                <a:latin typeface="Univers LT 45 Light" panose="02000403030000020003" pitchFamily="2" charset="0"/>
              </a:rPr>
              <a:t>a</a:t>
            </a:r>
            <a:r>
              <a:rPr lang="en-US" sz="1600" dirty="0">
                <a:latin typeface="Univers LT 45 Light" panose="02000403030000020003" pitchFamily="2" charset="0"/>
              </a:rPr>
              <a:t> = 1, CV</a:t>
            </a:r>
            <a:r>
              <a:rPr lang="en-US" sz="1600" baseline="-25000" dirty="0">
                <a:latin typeface="Univers LT 45 Light" panose="02000403030000020003" pitchFamily="2" charset="0"/>
              </a:rPr>
              <a:t>p</a:t>
            </a:r>
            <a:r>
              <a:rPr lang="en-US" sz="1600" dirty="0">
                <a:latin typeface="Univers LT 45 Light" panose="02000403030000020003" pitchFamily="2" charset="0"/>
              </a:rPr>
              <a:t> = 1.25</a:t>
            </a:r>
          </a:p>
          <a:p>
            <a:r>
              <a:rPr lang="en-US" sz="1600" b="1" dirty="0" err="1">
                <a:solidFill>
                  <a:srgbClr val="FF0000"/>
                </a:solidFill>
                <a:latin typeface="Univers LT 45 Light" panose="02000403030000020003" pitchFamily="2" charset="0"/>
              </a:rPr>
              <a:t>T</a:t>
            </a:r>
            <a:r>
              <a:rPr lang="en-US" sz="1600" b="1" baseline="-25000" dirty="0" err="1">
                <a:solidFill>
                  <a:srgbClr val="FF0000"/>
                </a:solidFill>
                <a:latin typeface="Univers LT 45 Light" panose="02000403030000020003" pitchFamily="2" charset="0"/>
              </a:rPr>
              <a:t>q</a:t>
            </a:r>
            <a:r>
              <a:rPr lang="en-US" sz="1600" b="1" dirty="0">
                <a:solidFill>
                  <a:srgbClr val="FF0000"/>
                </a:solidFill>
                <a:latin typeface="Univers LT 45 Light" panose="02000403030000020003" pitchFamily="2" charset="0"/>
              </a:rPr>
              <a:t> = 193 </a:t>
            </a:r>
          </a:p>
          <a:p>
            <a:r>
              <a:rPr lang="en-US" sz="1600" dirty="0">
                <a:latin typeface="Univers LT 45 Light" panose="02000403030000020003" pitchFamily="2" charset="0"/>
              </a:rPr>
              <a:t>Flow Time = 193 + 120 = 313</a:t>
            </a:r>
          </a:p>
        </p:txBody>
      </p:sp>
      <p:sp>
        <p:nvSpPr>
          <p:cNvPr id="68" name="Text Box 61">
            <a:extLst>
              <a:ext uri="{FF2B5EF4-FFF2-40B4-BE49-F238E27FC236}">
                <a16:creationId xmlns:a16="http://schemas.microsoft.com/office/drawing/2014/main" id="{3C2D9B94-E6B3-BDB7-3EBA-F5654789D5BD}"/>
              </a:ext>
            </a:extLst>
          </p:cNvPr>
          <p:cNvSpPr txBox="1">
            <a:spLocks noChangeArrowheads="1"/>
          </p:cNvSpPr>
          <p:nvPr/>
        </p:nvSpPr>
        <p:spPr bwMode="auto">
          <a:xfrm>
            <a:off x="4183899" y="3321786"/>
            <a:ext cx="4800600" cy="1077218"/>
          </a:xfrm>
          <a:prstGeom prst="rect">
            <a:avLst/>
          </a:prstGeom>
          <a:noFill/>
          <a:ln w="9525">
            <a:noFill/>
            <a:miter lim="800000"/>
            <a:headEnd/>
            <a:tailEnd/>
          </a:ln>
        </p:spPr>
        <p:txBody>
          <a:bodyPr wrap="square">
            <a:spAutoFit/>
          </a:bodyPr>
          <a:lstStyle/>
          <a:p>
            <a:r>
              <a:rPr lang="en-US" sz="1600" dirty="0">
                <a:latin typeface="Univers LT 45 Light" panose="02000403030000020003" pitchFamily="2" charset="0"/>
              </a:rPr>
              <a:t>For each of the two queues:</a:t>
            </a:r>
          </a:p>
          <a:p>
            <a:r>
              <a:rPr lang="en-US" sz="1600" b="1" dirty="0">
                <a:latin typeface="Univers LT 45 Light" panose="02000403030000020003" pitchFamily="2" charset="0"/>
              </a:rPr>
              <a:t>a = 70</a:t>
            </a:r>
            <a:r>
              <a:rPr lang="en-US" sz="1600" dirty="0">
                <a:latin typeface="Univers LT 45 Light" panose="02000403030000020003" pitchFamily="2" charset="0"/>
              </a:rPr>
              <a:t>, p = 120, </a:t>
            </a:r>
            <a:r>
              <a:rPr lang="en-US" sz="1600" b="1" dirty="0">
                <a:latin typeface="Univers LT 45 Light" panose="02000403030000020003" pitchFamily="2" charset="0"/>
              </a:rPr>
              <a:t>m = 2</a:t>
            </a:r>
            <a:r>
              <a:rPr lang="en-US" sz="1600" dirty="0">
                <a:latin typeface="Univers LT 45 Light" panose="02000403030000020003" pitchFamily="2" charset="0"/>
              </a:rPr>
              <a:t>, CV</a:t>
            </a:r>
            <a:r>
              <a:rPr lang="en-US" sz="1600" baseline="-25000" dirty="0">
                <a:latin typeface="Univers LT 45 Light" panose="02000403030000020003" pitchFamily="2" charset="0"/>
              </a:rPr>
              <a:t>a</a:t>
            </a:r>
            <a:r>
              <a:rPr lang="en-US" sz="1600" dirty="0">
                <a:latin typeface="Univers LT 45 Light" panose="02000403030000020003" pitchFamily="2" charset="0"/>
              </a:rPr>
              <a:t> = 1, CV</a:t>
            </a:r>
            <a:r>
              <a:rPr lang="en-US" sz="1600" baseline="-25000" dirty="0">
                <a:latin typeface="Univers LT 45 Light" panose="02000403030000020003" pitchFamily="2" charset="0"/>
              </a:rPr>
              <a:t>p</a:t>
            </a:r>
            <a:r>
              <a:rPr lang="en-US" sz="1600" dirty="0">
                <a:latin typeface="Univers LT 45 Light" panose="02000403030000020003" pitchFamily="2" charset="0"/>
              </a:rPr>
              <a:t> = 1.25</a:t>
            </a:r>
          </a:p>
          <a:p>
            <a:r>
              <a:rPr lang="en-US" sz="1600" b="1" dirty="0" err="1">
                <a:solidFill>
                  <a:srgbClr val="FF0000"/>
                </a:solidFill>
                <a:latin typeface="Univers LT 45 Light" panose="02000403030000020003" pitchFamily="2" charset="0"/>
              </a:rPr>
              <a:t>T</a:t>
            </a:r>
            <a:r>
              <a:rPr lang="en-US" sz="1600" b="1" baseline="-25000" dirty="0" err="1">
                <a:solidFill>
                  <a:srgbClr val="FF0000"/>
                </a:solidFill>
                <a:latin typeface="Univers LT 45 Light" panose="02000403030000020003" pitchFamily="2" charset="0"/>
              </a:rPr>
              <a:t>q</a:t>
            </a:r>
            <a:r>
              <a:rPr lang="en-US" sz="1600" b="1" dirty="0">
                <a:solidFill>
                  <a:srgbClr val="FF0000"/>
                </a:solidFill>
                <a:latin typeface="Univers LT 45 Light" panose="02000403030000020003" pitchFamily="2" charset="0"/>
              </a:rPr>
              <a:t> = 430</a:t>
            </a:r>
          </a:p>
          <a:p>
            <a:r>
              <a:rPr lang="en-US" sz="1600" dirty="0">
                <a:latin typeface="Univers LT 45 Light" panose="02000403030000020003" pitchFamily="2" charset="0"/>
              </a:rPr>
              <a:t>Flow Time = 430 + 120 = 550</a:t>
            </a:r>
          </a:p>
        </p:txBody>
      </p:sp>
      <p:sp>
        <p:nvSpPr>
          <p:cNvPr id="69" name="Text Box 62">
            <a:extLst>
              <a:ext uri="{FF2B5EF4-FFF2-40B4-BE49-F238E27FC236}">
                <a16:creationId xmlns:a16="http://schemas.microsoft.com/office/drawing/2014/main" id="{DABF4F48-695C-48BE-A222-2D743EFEEC4A}"/>
              </a:ext>
            </a:extLst>
          </p:cNvPr>
          <p:cNvSpPr txBox="1">
            <a:spLocks noChangeArrowheads="1"/>
          </p:cNvSpPr>
          <p:nvPr/>
        </p:nvSpPr>
        <p:spPr bwMode="auto">
          <a:xfrm>
            <a:off x="4183899" y="5122092"/>
            <a:ext cx="4800600" cy="1077218"/>
          </a:xfrm>
          <a:prstGeom prst="rect">
            <a:avLst/>
          </a:prstGeom>
          <a:noFill/>
          <a:ln w="9525">
            <a:noFill/>
            <a:miter lim="800000"/>
            <a:headEnd/>
            <a:tailEnd/>
          </a:ln>
        </p:spPr>
        <p:txBody>
          <a:bodyPr wrap="square">
            <a:spAutoFit/>
          </a:bodyPr>
          <a:lstStyle/>
          <a:p>
            <a:r>
              <a:rPr lang="en-US" sz="1600" dirty="0">
                <a:latin typeface="Univers LT 45 Light" panose="02000403030000020003" pitchFamily="2" charset="0"/>
              </a:rPr>
              <a:t>For each of the four queues:</a:t>
            </a:r>
          </a:p>
          <a:p>
            <a:r>
              <a:rPr lang="en-US" sz="1600" b="1" dirty="0">
                <a:latin typeface="Univers LT 45 Light" panose="02000403030000020003" pitchFamily="2" charset="0"/>
              </a:rPr>
              <a:t>a = 140</a:t>
            </a:r>
            <a:r>
              <a:rPr lang="en-US" sz="1600" dirty="0">
                <a:latin typeface="Univers LT 45 Light" panose="02000403030000020003" pitchFamily="2" charset="0"/>
              </a:rPr>
              <a:t>, p = 120, </a:t>
            </a:r>
            <a:r>
              <a:rPr lang="en-US" sz="1600" b="1" dirty="0">
                <a:latin typeface="Univers LT 45 Light" panose="02000403030000020003" pitchFamily="2" charset="0"/>
              </a:rPr>
              <a:t>m = 1</a:t>
            </a:r>
            <a:r>
              <a:rPr lang="en-US" sz="1600" dirty="0">
                <a:latin typeface="Univers LT 45 Light" panose="02000403030000020003" pitchFamily="2" charset="0"/>
              </a:rPr>
              <a:t>, CV</a:t>
            </a:r>
            <a:r>
              <a:rPr lang="en-US" sz="1600" baseline="-25000" dirty="0">
                <a:latin typeface="Univers LT 45 Light" panose="02000403030000020003" pitchFamily="2" charset="0"/>
              </a:rPr>
              <a:t>a</a:t>
            </a:r>
            <a:r>
              <a:rPr lang="en-US" sz="1600" dirty="0">
                <a:latin typeface="Univers LT 45 Light" panose="02000403030000020003" pitchFamily="2" charset="0"/>
              </a:rPr>
              <a:t> = 1, CV</a:t>
            </a:r>
            <a:r>
              <a:rPr lang="en-US" sz="1600" baseline="-25000" dirty="0">
                <a:latin typeface="Univers LT 45 Light" panose="02000403030000020003" pitchFamily="2" charset="0"/>
              </a:rPr>
              <a:t>p</a:t>
            </a:r>
            <a:r>
              <a:rPr lang="en-US" sz="1600" dirty="0">
                <a:latin typeface="Univers LT 45 Light" panose="02000403030000020003" pitchFamily="2" charset="0"/>
              </a:rPr>
              <a:t> = 1.25</a:t>
            </a:r>
          </a:p>
          <a:p>
            <a:r>
              <a:rPr lang="en-US" sz="1600" b="1" dirty="0" err="1">
                <a:solidFill>
                  <a:srgbClr val="FF0000"/>
                </a:solidFill>
                <a:latin typeface="Univers LT 45 Light" panose="02000403030000020003" pitchFamily="2" charset="0"/>
              </a:rPr>
              <a:t>T</a:t>
            </a:r>
            <a:r>
              <a:rPr lang="en-US" sz="1600" b="1" baseline="-25000" dirty="0" err="1">
                <a:solidFill>
                  <a:srgbClr val="FF0000"/>
                </a:solidFill>
                <a:latin typeface="Univers LT 45 Light" panose="02000403030000020003" pitchFamily="2" charset="0"/>
              </a:rPr>
              <a:t>q</a:t>
            </a:r>
            <a:r>
              <a:rPr lang="en-US" sz="1600" b="1" dirty="0">
                <a:solidFill>
                  <a:srgbClr val="FF0000"/>
                </a:solidFill>
                <a:latin typeface="Univers LT 45 Light" panose="02000403030000020003" pitchFamily="2" charset="0"/>
              </a:rPr>
              <a:t> = 921</a:t>
            </a:r>
          </a:p>
          <a:p>
            <a:r>
              <a:rPr lang="en-US" sz="1600" dirty="0">
                <a:latin typeface="Univers LT 45 Light" panose="02000403030000020003" pitchFamily="2" charset="0"/>
              </a:rPr>
              <a:t>Flow Time = 921 + 120 = 1,041	 </a:t>
            </a:r>
          </a:p>
        </p:txBody>
      </p:sp>
    </p:spTree>
    <p:extLst>
      <p:ext uri="{BB962C8B-B14F-4D97-AF65-F5344CB8AC3E}">
        <p14:creationId xmlns:p14="http://schemas.microsoft.com/office/powerpoint/2010/main" val="73447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00B63-80CC-A549-B674-379CF94F89B4}"/>
              </a:ext>
            </a:extLst>
          </p:cNvPr>
          <p:cNvSpPr>
            <a:spLocks noGrp="1"/>
          </p:cNvSpPr>
          <p:nvPr>
            <p:ph type="sldNum" sz="quarter" idx="12"/>
          </p:nvPr>
        </p:nvSpPr>
        <p:spPr/>
        <p:txBody>
          <a:bodyPr/>
          <a:lstStyle/>
          <a:p>
            <a:fld id="{A2EBCFBC-0745-914E-B0B1-4125AF1D8E59}" type="slidenum">
              <a:rPr lang="en-US" smtClean="0"/>
              <a:pPr/>
              <a:t>7</a:t>
            </a:fld>
            <a:endParaRPr lang="en-US" dirty="0"/>
          </a:p>
        </p:txBody>
      </p:sp>
      <p:sp>
        <p:nvSpPr>
          <p:cNvPr id="5" name="Rectangle 4">
            <a:extLst>
              <a:ext uri="{FF2B5EF4-FFF2-40B4-BE49-F238E27FC236}">
                <a16:creationId xmlns:a16="http://schemas.microsoft.com/office/drawing/2014/main" id="{9F2D5003-A9C2-3644-8088-FF3BE45A2520}"/>
              </a:ext>
            </a:extLst>
          </p:cNvPr>
          <p:cNvSpPr/>
          <p:nvPr/>
        </p:nvSpPr>
        <p:spPr>
          <a:xfrm>
            <a:off x="538997" y="6106687"/>
            <a:ext cx="1820917" cy="550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Line 5">
            <a:extLst>
              <a:ext uri="{FF2B5EF4-FFF2-40B4-BE49-F238E27FC236}">
                <a16:creationId xmlns:a16="http://schemas.microsoft.com/office/drawing/2014/main" id="{2A67877B-9FEF-F840-A4C5-AEED130362E6}"/>
              </a:ext>
            </a:extLst>
          </p:cNvPr>
          <p:cNvSpPr>
            <a:spLocks noChangeAspect="1" noChangeShapeType="1"/>
          </p:cNvSpPr>
          <p:nvPr/>
        </p:nvSpPr>
        <p:spPr bwMode="auto">
          <a:xfrm>
            <a:off x="2335660" y="2443164"/>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7" name="AutoShape 6">
            <a:extLst>
              <a:ext uri="{FF2B5EF4-FFF2-40B4-BE49-F238E27FC236}">
                <a16:creationId xmlns:a16="http://schemas.microsoft.com/office/drawing/2014/main" id="{00116C41-1486-EF48-8A6D-83B87568FB58}"/>
              </a:ext>
            </a:extLst>
          </p:cNvPr>
          <p:cNvSpPr>
            <a:spLocks noChangeAspect="1" noChangeArrowheads="1"/>
          </p:cNvSpPr>
          <p:nvPr/>
        </p:nvSpPr>
        <p:spPr bwMode="auto">
          <a:xfrm>
            <a:off x="2718248" y="2263776"/>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8" name="Line 7">
            <a:extLst>
              <a:ext uri="{FF2B5EF4-FFF2-40B4-BE49-F238E27FC236}">
                <a16:creationId xmlns:a16="http://schemas.microsoft.com/office/drawing/2014/main" id="{24E2CF9A-BCB5-EB41-AF31-E4EB04EE59B3}"/>
              </a:ext>
            </a:extLst>
          </p:cNvPr>
          <p:cNvSpPr>
            <a:spLocks noChangeAspect="1" noChangeShapeType="1"/>
          </p:cNvSpPr>
          <p:nvPr/>
        </p:nvSpPr>
        <p:spPr bwMode="auto">
          <a:xfrm>
            <a:off x="2996060" y="2443164"/>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9" name="Rectangle 8">
            <a:extLst>
              <a:ext uri="{FF2B5EF4-FFF2-40B4-BE49-F238E27FC236}">
                <a16:creationId xmlns:a16="http://schemas.microsoft.com/office/drawing/2014/main" id="{8228C52F-BC1E-E547-91B5-90E0575DC4AF}"/>
              </a:ext>
            </a:extLst>
          </p:cNvPr>
          <p:cNvSpPr>
            <a:spLocks noChangeAspect="1" noChangeArrowheads="1"/>
          </p:cNvSpPr>
          <p:nvPr/>
        </p:nvSpPr>
        <p:spPr bwMode="auto">
          <a:xfrm>
            <a:off x="3316735" y="1958976"/>
            <a:ext cx="293688" cy="9906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0" name="Rectangle 9">
            <a:extLst>
              <a:ext uri="{FF2B5EF4-FFF2-40B4-BE49-F238E27FC236}">
                <a16:creationId xmlns:a16="http://schemas.microsoft.com/office/drawing/2014/main" id="{B02269CB-B704-004E-A27E-1DA1B09D0D80}"/>
              </a:ext>
            </a:extLst>
          </p:cNvPr>
          <p:cNvSpPr>
            <a:spLocks noChangeAspect="1" noChangeArrowheads="1"/>
          </p:cNvSpPr>
          <p:nvPr/>
        </p:nvSpPr>
        <p:spPr bwMode="auto">
          <a:xfrm>
            <a:off x="3408810" y="2068514"/>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1" name="Rectangle 10">
            <a:extLst>
              <a:ext uri="{FF2B5EF4-FFF2-40B4-BE49-F238E27FC236}">
                <a16:creationId xmlns:a16="http://schemas.microsoft.com/office/drawing/2014/main" id="{172DF1B2-5D67-F644-9F9D-281DF0C407A3}"/>
              </a:ext>
            </a:extLst>
          </p:cNvPr>
          <p:cNvSpPr>
            <a:spLocks noChangeAspect="1" noChangeArrowheads="1"/>
          </p:cNvSpPr>
          <p:nvPr/>
        </p:nvSpPr>
        <p:spPr bwMode="auto">
          <a:xfrm>
            <a:off x="3408810" y="2284414"/>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2" name="Rectangle 11">
            <a:extLst>
              <a:ext uri="{FF2B5EF4-FFF2-40B4-BE49-F238E27FC236}">
                <a16:creationId xmlns:a16="http://schemas.microsoft.com/office/drawing/2014/main" id="{41A09DDD-357A-964E-9173-098F3F54C64A}"/>
              </a:ext>
            </a:extLst>
          </p:cNvPr>
          <p:cNvSpPr>
            <a:spLocks noChangeAspect="1" noChangeArrowheads="1"/>
          </p:cNvSpPr>
          <p:nvPr/>
        </p:nvSpPr>
        <p:spPr bwMode="auto">
          <a:xfrm>
            <a:off x="3408810" y="25019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3" name="Rectangle 12">
            <a:extLst>
              <a:ext uri="{FF2B5EF4-FFF2-40B4-BE49-F238E27FC236}">
                <a16:creationId xmlns:a16="http://schemas.microsoft.com/office/drawing/2014/main" id="{AE4E6C53-873F-3E48-9D96-42633A8D283C}"/>
              </a:ext>
            </a:extLst>
          </p:cNvPr>
          <p:cNvSpPr>
            <a:spLocks noChangeAspect="1" noChangeArrowheads="1"/>
          </p:cNvSpPr>
          <p:nvPr/>
        </p:nvSpPr>
        <p:spPr bwMode="auto">
          <a:xfrm>
            <a:off x="3408810" y="2717801"/>
            <a:ext cx="109538" cy="109538"/>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4" name="Line 13">
            <a:extLst>
              <a:ext uri="{FF2B5EF4-FFF2-40B4-BE49-F238E27FC236}">
                <a16:creationId xmlns:a16="http://schemas.microsoft.com/office/drawing/2014/main" id="{16A4B20C-B5C9-6F4B-9B79-E7CA0A9B182C}"/>
              </a:ext>
            </a:extLst>
          </p:cNvPr>
          <p:cNvSpPr>
            <a:spLocks noChangeAspect="1" noChangeShapeType="1"/>
          </p:cNvSpPr>
          <p:nvPr/>
        </p:nvSpPr>
        <p:spPr bwMode="auto">
          <a:xfrm>
            <a:off x="3683448" y="2443164"/>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5" name="Rectangle 63">
            <a:extLst>
              <a:ext uri="{FF2B5EF4-FFF2-40B4-BE49-F238E27FC236}">
                <a16:creationId xmlns:a16="http://schemas.microsoft.com/office/drawing/2014/main" id="{62D5C0D2-0C61-D447-8635-1CBDCCC6B55F}"/>
              </a:ext>
            </a:extLst>
          </p:cNvPr>
          <p:cNvSpPr>
            <a:spLocks noChangeAspect="1" noChangeArrowheads="1"/>
          </p:cNvSpPr>
          <p:nvPr/>
        </p:nvSpPr>
        <p:spPr bwMode="auto">
          <a:xfrm>
            <a:off x="3316735" y="32438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6" name="Rectangle 64">
            <a:extLst>
              <a:ext uri="{FF2B5EF4-FFF2-40B4-BE49-F238E27FC236}">
                <a16:creationId xmlns:a16="http://schemas.microsoft.com/office/drawing/2014/main" id="{6B995B14-6AFF-A442-9FB7-1F16F29900F6}"/>
              </a:ext>
            </a:extLst>
          </p:cNvPr>
          <p:cNvSpPr>
            <a:spLocks noChangeAspect="1" noChangeArrowheads="1"/>
          </p:cNvSpPr>
          <p:nvPr/>
        </p:nvSpPr>
        <p:spPr bwMode="auto">
          <a:xfrm>
            <a:off x="3408810" y="33533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7" name="Rectangle 65">
            <a:extLst>
              <a:ext uri="{FF2B5EF4-FFF2-40B4-BE49-F238E27FC236}">
                <a16:creationId xmlns:a16="http://schemas.microsoft.com/office/drawing/2014/main" id="{BDC11CBF-FC50-F743-BF28-C50E17E439BE}"/>
              </a:ext>
            </a:extLst>
          </p:cNvPr>
          <p:cNvSpPr>
            <a:spLocks noChangeAspect="1" noChangeArrowheads="1"/>
          </p:cNvSpPr>
          <p:nvPr/>
        </p:nvSpPr>
        <p:spPr bwMode="auto">
          <a:xfrm>
            <a:off x="3408810" y="35692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18" name="Line 68">
            <a:extLst>
              <a:ext uri="{FF2B5EF4-FFF2-40B4-BE49-F238E27FC236}">
                <a16:creationId xmlns:a16="http://schemas.microsoft.com/office/drawing/2014/main" id="{67A5EAE0-44A4-F546-89A8-18876C67517B}"/>
              </a:ext>
            </a:extLst>
          </p:cNvPr>
          <p:cNvSpPr>
            <a:spLocks noChangeAspect="1" noChangeShapeType="1"/>
          </p:cNvSpPr>
          <p:nvPr/>
        </p:nvSpPr>
        <p:spPr bwMode="auto">
          <a:xfrm>
            <a:off x="3683448" y="34994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19" name="Rectangle 72">
            <a:extLst>
              <a:ext uri="{FF2B5EF4-FFF2-40B4-BE49-F238E27FC236}">
                <a16:creationId xmlns:a16="http://schemas.microsoft.com/office/drawing/2014/main" id="{FD9A01A8-E147-AB42-B5BD-EA0F8C7ED8B0}"/>
              </a:ext>
            </a:extLst>
          </p:cNvPr>
          <p:cNvSpPr>
            <a:spLocks noChangeAspect="1" noChangeArrowheads="1"/>
          </p:cNvSpPr>
          <p:nvPr/>
        </p:nvSpPr>
        <p:spPr bwMode="auto">
          <a:xfrm>
            <a:off x="3316735" y="3853454"/>
            <a:ext cx="293688" cy="5334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0" name="Rectangle 73">
            <a:extLst>
              <a:ext uri="{FF2B5EF4-FFF2-40B4-BE49-F238E27FC236}">
                <a16:creationId xmlns:a16="http://schemas.microsoft.com/office/drawing/2014/main" id="{11B06A4B-7BAF-FF40-8155-60CC5EBF80F7}"/>
              </a:ext>
            </a:extLst>
          </p:cNvPr>
          <p:cNvSpPr>
            <a:spLocks noChangeAspect="1" noChangeArrowheads="1"/>
          </p:cNvSpPr>
          <p:nvPr/>
        </p:nvSpPr>
        <p:spPr bwMode="auto">
          <a:xfrm>
            <a:off x="3408810" y="3962992"/>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1" name="Rectangle 74">
            <a:extLst>
              <a:ext uri="{FF2B5EF4-FFF2-40B4-BE49-F238E27FC236}">
                <a16:creationId xmlns:a16="http://schemas.microsoft.com/office/drawing/2014/main" id="{99E8CBD9-7E6C-FE49-A892-CFDAD8E6751E}"/>
              </a:ext>
            </a:extLst>
          </p:cNvPr>
          <p:cNvSpPr>
            <a:spLocks noChangeAspect="1" noChangeArrowheads="1"/>
          </p:cNvSpPr>
          <p:nvPr/>
        </p:nvSpPr>
        <p:spPr bwMode="auto">
          <a:xfrm>
            <a:off x="3408810" y="4178892"/>
            <a:ext cx="109538" cy="109537"/>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2" name="Line 75">
            <a:extLst>
              <a:ext uri="{FF2B5EF4-FFF2-40B4-BE49-F238E27FC236}">
                <a16:creationId xmlns:a16="http://schemas.microsoft.com/office/drawing/2014/main" id="{8F937CE8-505A-784C-91E8-B2AF61153107}"/>
              </a:ext>
            </a:extLst>
          </p:cNvPr>
          <p:cNvSpPr>
            <a:spLocks noChangeAspect="1" noChangeShapeType="1"/>
          </p:cNvSpPr>
          <p:nvPr/>
        </p:nvSpPr>
        <p:spPr bwMode="auto">
          <a:xfrm>
            <a:off x="3683448" y="4109042"/>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3" name="Rectangle 79">
            <a:extLst>
              <a:ext uri="{FF2B5EF4-FFF2-40B4-BE49-F238E27FC236}">
                <a16:creationId xmlns:a16="http://schemas.microsoft.com/office/drawing/2014/main" id="{7C230ED0-0CAB-F443-A28F-E510962B8F4B}"/>
              </a:ext>
            </a:extLst>
          </p:cNvPr>
          <p:cNvSpPr>
            <a:spLocks noChangeAspect="1" noChangeArrowheads="1"/>
          </p:cNvSpPr>
          <p:nvPr/>
        </p:nvSpPr>
        <p:spPr bwMode="auto">
          <a:xfrm>
            <a:off x="3302530" y="4892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4" name="Rectangle 80">
            <a:extLst>
              <a:ext uri="{FF2B5EF4-FFF2-40B4-BE49-F238E27FC236}">
                <a16:creationId xmlns:a16="http://schemas.microsoft.com/office/drawing/2014/main" id="{5F16D485-6F53-5344-B2D9-06B0DD0F0C30}"/>
              </a:ext>
            </a:extLst>
          </p:cNvPr>
          <p:cNvSpPr>
            <a:spLocks noChangeAspect="1" noChangeArrowheads="1"/>
          </p:cNvSpPr>
          <p:nvPr/>
        </p:nvSpPr>
        <p:spPr bwMode="auto">
          <a:xfrm>
            <a:off x="3394605" y="5002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5" name="Line 82">
            <a:extLst>
              <a:ext uri="{FF2B5EF4-FFF2-40B4-BE49-F238E27FC236}">
                <a16:creationId xmlns:a16="http://schemas.microsoft.com/office/drawing/2014/main" id="{6000621B-43CA-B94A-8314-F6C0213F7919}"/>
              </a:ext>
            </a:extLst>
          </p:cNvPr>
          <p:cNvSpPr>
            <a:spLocks noChangeAspect="1" noChangeShapeType="1"/>
          </p:cNvSpPr>
          <p:nvPr/>
        </p:nvSpPr>
        <p:spPr bwMode="auto">
          <a:xfrm>
            <a:off x="3669243" y="5072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6" name="Rectangle 86">
            <a:extLst>
              <a:ext uri="{FF2B5EF4-FFF2-40B4-BE49-F238E27FC236}">
                <a16:creationId xmlns:a16="http://schemas.microsoft.com/office/drawing/2014/main" id="{8066C794-F120-2846-AE4E-33D8EE559AD4}"/>
              </a:ext>
            </a:extLst>
          </p:cNvPr>
          <p:cNvSpPr>
            <a:spLocks noChangeAspect="1" noChangeArrowheads="1"/>
          </p:cNvSpPr>
          <p:nvPr/>
        </p:nvSpPr>
        <p:spPr bwMode="auto">
          <a:xfrm>
            <a:off x="3302530" y="5273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7" name="Rectangle 87">
            <a:extLst>
              <a:ext uri="{FF2B5EF4-FFF2-40B4-BE49-F238E27FC236}">
                <a16:creationId xmlns:a16="http://schemas.microsoft.com/office/drawing/2014/main" id="{9FC42F78-5230-5848-943F-09724F5AE432}"/>
              </a:ext>
            </a:extLst>
          </p:cNvPr>
          <p:cNvSpPr>
            <a:spLocks noChangeAspect="1" noChangeArrowheads="1"/>
          </p:cNvSpPr>
          <p:nvPr/>
        </p:nvSpPr>
        <p:spPr bwMode="auto">
          <a:xfrm>
            <a:off x="3394605" y="5383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28" name="Line 88">
            <a:extLst>
              <a:ext uri="{FF2B5EF4-FFF2-40B4-BE49-F238E27FC236}">
                <a16:creationId xmlns:a16="http://schemas.microsoft.com/office/drawing/2014/main" id="{345F6DD5-6D82-9B4A-8B4B-2AE70C42C6CF}"/>
              </a:ext>
            </a:extLst>
          </p:cNvPr>
          <p:cNvSpPr>
            <a:spLocks noChangeAspect="1" noChangeShapeType="1"/>
          </p:cNvSpPr>
          <p:nvPr/>
        </p:nvSpPr>
        <p:spPr bwMode="auto">
          <a:xfrm>
            <a:off x="3669243" y="5453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29" name="Rectangle 92">
            <a:extLst>
              <a:ext uri="{FF2B5EF4-FFF2-40B4-BE49-F238E27FC236}">
                <a16:creationId xmlns:a16="http://schemas.microsoft.com/office/drawing/2014/main" id="{786BC5B9-FBDC-8B47-A4AF-3887027B4FBD}"/>
              </a:ext>
            </a:extLst>
          </p:cNvPr>
          <p:cNvSpPr>
            <a:spLocks noChangeAspect="1" noChangeArrowheads="1"/>
          </p:cNvSpPr>
          <p:nvPr/>
        </p:nvSpPr>
        <p:spPr bwMode="auto">
          <a:xfrm>
            <a:off x="3302530" y="5654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0" name="Rectangle 93">
            <a:extLst>
              <a:ext uri="{FF2B5EF4-FFF2-40B4-BE49-F238E27FC236}">
                <a16:creationId xmlns:a16="http://schemas.microsoft.com/office/drawing/2014/main" id="{280D9481-F632-9E43-840C-63B26605481E}"/>
              </a:ext>
            </a:extLst>
          </p:cNvPr>
          <p:cNvSpPr>
            <a:spLocks noChangeAspect="1" noChangeArrowheads="1"/>
          </p:cNvSpPr>
          <p:nvPr/>
        </p:nvSpPr>
        <p:spPr bwMode="auto">
          <a:xfrm>
            <a:off x="3394605" y="5764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1" name="Line 94">
            <a:extLst>
              <a:ext uri="{FF2B5EF4-FFF2-40B4-BE49-F238E27FC236}">
                <a16:creationId xmlns:a16="http://schemas.microsoft.com/office/drawing/2014/main" id="{1B6F0E76-CB9E-ED45-AF7D-0B6E5D3B4565}"/>
              </a:ext>
            </a:extLst>
          </p:cNvPr>
          <p:cNvSpPr>
            <a:spLocks noChangeAspect="1" noChangeShapeType="1"/>
          </p:cNvSpPr>
          <p:nvPr/>
        </p:nvSpPr>
        <p:spPr bwMode="auto">
          <a:xfrm>
            <a:off x="3669243" y="5834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2" name="Rectangle 98">
            <a:extLst>
              <a:ext uri="{FF2B5EF4-FFF2-40B4-BE49-F238E27FC236}">
                <a16:creationId xmlns:a16="http://schemas.microsoft.com/office/drawing/2014/main" id="{1CBE0195-8B65-7744-85C2-6777CBEEE71C}"/>
              </a:ext>
            </a:extLst>
          </p:cNvPr>
          <p:cNvSpPr>
            <a:spLocks noChangeAspect="1" noChangeArrowheads="1"/>
          </p:cNvSpPr>
          <p:nvPr/>
        </p:nvSpPr>
        <p:spPr bwMode="auto">
          <a:xfrm>
            <a:off x="3302530" y="6035770"/>
            <a:ext cx="293688" cy="304800"/>
          </a:xfrm>
          <a:prstGeom prst="rect">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3" name="Rectangle 99">
            <a:extLst>
              <a:ext uri="{FF2B5EF4-FFF2-40B4-BE49-F238E27FC236}">
                <a16:creationId xmlns:a16="http://schemas.microsoft.com/office/drawing/2014/main" id="{F958CCDD-A0E6-8B4F-A91F-46BD9554358C}"/>
              </a:ext>
            </a:extLst>
          </p:cNvPr>
          <p:cNvSpPr>
            <a:spLocks noChangeAspect="1" noChangeArrowheads="1"/>
          </p:cNvSpPr>
          <p:nvPr/>
        </p:nvSpPr>
        <p:spPr bwMode="auto">
          <a:xfrm>
            <a:off x="3394605" y="6145308"/>
            <a:ext cx="109538" cy="111125"/>
          </a:xfrm>
          <a:prstGeom prst="rect">
            <a:avLst/>
          </a:prstGeom>
          <a:solidFill>
            <a:schemeClr val="bg1"/>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34" name="Line 100">
            <a:extLst>
              <a:ext uri="{FF2B5EF4-FFF2-40B4-BE49-F238E27FC236}">
                <a16:creationId xmlns:a16="http://schemas.microsoft.com/office/drawing/2014/main" id="{181350ED-41C5-AE40-B507-53552A663BA8}"/>
              </a:ext>
            </a:extLst>
          </p:cNvPr>
          <p:cNvSpPr>
            <a:spLocks noChangeAspect="1" noChangeShapeType="1"/>
          </p:cNvSpPr>
          <p:nvPr/>
        </p:nvSpPr>
        <p:spPr bwMode="auto">
          <a:xfrm>
            <a:off x="3669243" y="6215158"/>
            <a:ext cx="366712"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35" name="Text Box 102">
            <a:extLst>
              <a:ext uri="{FF2B5EF4-FFF2-40B4-BE49-F238E27FC236}">
                <a16:creationId xmlns:a16="http://schemas.microsoft.com/office/drawing/2014/main" id="{798DC5AC-429C-D042-A2FA-B26ACF7B9CCD}"/>
              </a:ext>
            </a:extLst>
          </p:cNvPr>
          <p:cNvSpPr txBox="1">
            <a:spLocks noChangeArrowheads="1"/>
          </p:cNvSpPr>
          <p:nvPr/>
        </p:nvSpPr>
        <p:spPr bwMode="auto">
          <a:xfrm>
            <a:off x="350003" y="1839914"/>
            <a:ext cx="2209800" cy="338554"/>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Pooled system</a:t>
            </a:r>
            <a:r>
              <a:rPr lang="en-US" sz="1600" dirty="0">
                <a:latin typeface="Univers LT 45 Light" panose="02000403030000020003" pitchFamily="2" charset="0"/>
              </a:rPr>
              <a:t>:</a:t>
            </a:r>
          </a:p>
        </p:txBody>
      </p:sp>
      <p:sp>
        <p:nvSpPr>
          <p:cNvPr id="36" name="Text Box 103">
            <a:extLst>
              <a:ext uri="{FF2B5EF4-FFF2-40B4-BE49-F238E27FC236}">
                <a16:creationId xmlns:a16="http://schemas.microsoft.com/office/drawing/2014/main" id="{294D825C-2036-1F4C-8907-7CE63D90BFE1}"/>
              </a:ext>
            </a:extLst>
          </p:cNvPr>
          <p:cNvSpPr txBox="1">
            <a:spLocks noChangeArrowheads="1"/>
          </p:cNvSpPr>
          <p:nvPr/>
        </p:nvSpPr>
        <p:spPr bwMode="auto">
          <a:xfrm>
            <a:off x="350003" y="3032679"/>
            <a:ext cx="2209800" cy="584775"/>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Partially pooled system</a:t>
            </a:r>
            <a:r>
              <a:rPr lang="en-US" sz="1600" dirty="0">
                <a:latin typeface="Univers LT 45 Light" panose="02000403030000020003" pitchFamily="2" charset="0"/>
              </a:rPr>
              <a:t>:</a:t>
            </a:r>
          </a:p>
        </p:txBody>
      </p:sp>
      <p:sp>
        <p:nvSpPr>
          <p:cNvPr id="37" name="Text Box 104">
            <a:extLst>
              <a:ext uri="{FF2B5EF4-FFF2-40B4-BE49-F238E27FC236}">
                <a16:creationId xmlns:a16="http://schemas.microsoft.com/office/drawing/2014/main" id="{848FF7E4-49EA-8A49-AF64-68CB308F63CA}"/>
              </a:ext>
            </a:extLst>
          </p:cNvPr>
          <p:cNvSpPr txBox="1">
            <a:spLocks noChangeArrowheads="1"/>
          </p:cNvSpPr>
          <p:nvPr/>
        </p:nvSpPr>
        <p:spPr bwMode="auto">
          <a:xfrm>
            <a:off x="335798" y="4770656"/>
            <a:ext cx="2209800" cy="584775"/>
          </a:xfrm>
          <a:prstGeom prst="rect">
            <a:avLst/>
          </a:prstGeom>
          <a:noFill/>
          <a:ln w="9525">
            <a:noFill/>
            <a:miter lim="800000"/>
            <a:headEnd/>
            <a:tailEnd/>
          </a:ln>
        </p:spPr>
        <p:txBody>
          <a:bodyPr>
            <a:spAutoFit/>
          </a:bodyPr>
          <a:lstStyle/>
          <a:p>
            <a:pPr>
              <a:spcBef>
                <a:spcPct val="50000"/>
              </a:spcBef>
            </a:pPr>
            <a:r>
              <a:rPr lang="en-US" sz="1600" b="1" dirty="0">
                <a:latin typeface="Univers LT 45 Light" panose="02000403030000020003" pitchFamily="2" charset="0"/>
              </a:rPr>
              <a:t>Parallel queue system</a:t>
            </a:r>
            <a:r>
              <a:rPr lang="en-US" sz="1600" dirty="0">
                <a:latin typeface="Univers LT 45 Light" panose="02000403030000020003" pitchFamily="2" charset="0"/>
              </a:rPr>
              <a:t>:</a:t>
            </a:r>
          </a:p>
        </p:txBody>
      </p:sp>
      <p:sp>
        <p:nvSpPr>
          <p:cNvPr id="38" name="AutoShape 105">
            <a:extLst>
              <a:ext uri="{FF2B5EF4-FFF2-40B4-BE49-F238E27FC236}">
                <a16:creationId xmlns:a16="http://schemas.microsoft.com/office/drawing/2014/main" id="{30958AB9-7471-1346-A289-EAFFC4771791}"/>
              </a:ext>
            </a:extLst>
          </p:cNvPr>
          <p:cNvSpPr>
            <a:spLocks/>
          </p:cNvSpPr>
          <p:nvPr/>
        </p:nvSpPr>
        <p:spPr bwMode="auto">
          <a:xfrm>
            <a:off x="1954660" y="2035176"/>
            <a:ext cx="304800" cy="762000"/>
          </a:xfrm>
          <a:prstGeom prst="leftBrace">
            <a:avLst>
              <a:gd name="adj1" fmla="val 20833"/>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39" name="AutoShape 106">
            <a:extLst>
              <a:ext uri="{FF2B5EF4-FFF2-40B4-BE49-F238E27FC236}">
                <a16:creationId xmlns:a16="http://schemas.microsoft.com/office/drawing/2014/main" id="{8BA36366-3C98-4749-BB78-235B39735E34}"/>
              </a:ext>
            </a:extLst>
          </p:cNvPr>
          <p:cNvSpPr>
            <a:spLocks/>
          </p:cNvSpPr>
          <p:nvPr/>
        </p:nvSpPr>
        <p:spPr bwMode="auto">
          <a:xfrm>
            <a:off x="1954660" y="3231154"/>
            <a:ext cx="304800" cy="1155700"/>
          </a:xfrm>
          <a:prstGeom prst="leftBrace">
            <a:avLst>
              <a:gd name="adj1" fmla="val 31597"/>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0" name="AutoShape 107">
            <a:extLst>
              <a:ext uri="{FF2B5EF4-FFF2-40B4-BE49-F238E27FC236}">
                <a16:creationId xmlns:a16="http://schemas.microsoft.com/office/drawing/2014/main" id="{54D3BFC2-A05D-AA41-BE90-F74FE1D3470B}"/>
              </a:ext>
            </a:extLst>
          </p:cNvPr>
          <p:cNvSpPr>
            <a:spLocks/>
          </p:cNvSpPr>
          <p:nvPr/>
        </p:nvSpPr>
        <p:spPr bwMode="auto">
          <a:xfrm>
            <a:off x="1940455" y="4918170"/>
            <a:ext cx="304800" cy="1371600"/>
          </a:xfrm>
          <a:prstGeom prst="leftBrace">
            <a:avLst>
              <a:gd name="adj1" fmla="val 37500"/>
              <a:gd name="adj2" fmla="val 50000"/>
            </a:avLst>
          </a:prstGeom>
          <a:noFill/>
          <a:ln w="9525">
            <a:solidFill>
              <a:schemeClr val="tx1"/>
            </a:solidFill>
            <a:round/>
            <a:headEnd/>
            <a:tailEnd/>
          </a:ln>
        </p:spPr>
        <p:txBody>
          <a:bodyPr wrap="none" anchor="ctr"/>
          <a:lstStyle/>
          <a:p>
            <a:endParaRPr lang="en-US" sz="1600">
              <a:latin typeface="Univers LT 45 Light" panose="02000403030000020003" pitchFamily="2" charset="0"/>
            </a:endParaRPr>
          </a:p>
        </p:txBody>
      </p:sp>
      <p:sp>
        <p:nvSpPr>
          <p:cNvPr id="45" name="Line 117">
            <a:extLst>
              <a:ext uri="{FF2B5EF4-FFF2-40B4-BE49-F238E27FC236}">
                <a16:creationId xmlns:a16="http://schemas.microsoft.com/office/drawing/2014/main" id="{7B832B3F-F30E-A14B-B4C3-E239F19570F4}"/>
              </a:ext>
            </a:extLst>
          </p:cNvPr>
          <p:cNvSpPr>
            <a:spLocks noChangeAspect="1" noChangeShapeType="1"/>
          </p:cNvSpPr>
          <p:nvPr/>
        </p:nvSpPr>
        <p:spPr bwMode="auto">
          <a:xfrm>
            <a:off x="2354710" y="3502617"/>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6" name="AutoShape 118">
            <a:extLst>
              <a:ext uri="{FF2B5EF4-FFF2-40B4-BE49-F238E27FC236}">
                <a16:creationId xmlns:a16="http://schemas.microsoft.com/office/drawing/2014/main" id="{8617D214-3BB6-1A4C-9E23-FDF12BE833CC}"/>
              </a:ext>
            </a:extLst>
          </p:cNvPr>
          <p:cNvSpPr>
            <a:spLocks noChangeAspect="1" noChangeArrowheads="1"/>
          </p:cNvSpPr>
          <p:nvPr/>
        </p:nvSpPr>
        <p:spPr bwMode="auto">
          <a:xfrm>
            <a:off x="2737298" y="3323229"/>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47" name="Line 119">
            <a:extLst>
              <a:ext uri="{FF2B5EF4-FFF2-40B4-BE49-F238E27FC236}">
                <a16:creationId xmlns:a16="http://schemas.microsoft.com/office/drawing/2014/main" id="{2C3EA5EC-954F-2647-9B7B-5E89EB1A6F58}"/>
              </a:ext>
            </a:extLst>
          </p:cNvPr>
          <p:cNvSpPr>
            <a:spLocks noChangeAspect="1" noChangeShapeType="1"/>
          </p:cNvSpPr>
          <p:nvPr/>
        </p:nvSpPr>
        <p:spPr bwMode="auto">
          <a:xfrm>
            <a:off x="3015110" y="3502617"/>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8" name="Line 120">
            <a:extLst>
              <a:ext uri="{FF2B5EF4-FFF2-40B4-BE49-F238E27FC236}">
                <a16:creationId xmlns:a16="http://schemas.microsoft.com/office/drawing/2014/main" id="{F60BDE4D-5B6C-9740-BEE9-3EB72F198F4B}"/>
              </a:ext>
            </a:extLst>
          </p:cNvPr>
          <p:cNvSpPr>
            <a:spLocks noChangeAspect="1" noChangeShapeType="1"/>
          </p:cNvSpPr>
          <p:nvPr/>
        </p:nvSpPr>
        <p:spPr bwMode="auto">
          <a:xfrm>
            <a:off x="2335660" y="4159842"/>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49" name="AutoShape 121">
            <a:extLst>
              <a:ext uri="{FF2B5EF4-FFF2-40B4-BE49-F238E27FC236}">
                <a16:creationId xmlns:a16="http://schemas.microsoft.com/office/drawing/2014/main" id="{EE7789BF-9CB4-574B-8DE1-7AD139C729BC}"/>
              </a:ext>
            </a:extLst>
          </p:cNvPr>
          <p:cNvSpPr>
            <a:spLocks noChangeAspect="1" noChangeArrowheads="1"/>
          </p:cNvSpPr>
          <p:nvPr/>
        </p:nvSpPr>
        <p:spPr bwMode="auto">
          <a:xfrm>
            <a:off x="2718248" y="3980454"/>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0" name="Line 122">
            <a:extLst>
              <a:ext uri="{FF2B5EF4-FFF2-40B4-BE49-F238E27FC236}">
                <a16:creationId xmlns:a16="http://schemas.microsoft.com/office/drawing/2014/main" id="{9F2A4D27-5516-0040-84A9-0AF0701BC99E}"/>
              </a:ext>
            </a:extLst>
          </p:cNvPr>
          <p:cNvSpPr>
            <a:spLocks noChangeAspect="1" noChangeShapeType="1"/>
          </p:cNvSpPr>
          <p:nvPr/>
        </p:nvSpPr>
        <p:spPr bwMode="auto">
          <a:xfrm>
            <a:off x="2996060" y="4159842"/>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1" name="Line 123">
            <a:extLst>
              <a:ext uri="{FF2B5EF4-FFF2-40B4-BE49-F238E27FC236}">
                <a16:creationId xmlns:a16="http://schemas.microsoft.com/office/drawing/2014/main" id="{8228D811-6FE7-AC45-A1AE-A0B83CF87405}"/>
              </a:ext>
            </a:extLst>
          </p:cNvPr>
          <p:cNvSpPr>
            <a:spLocks noChangeAspect="1" noChangeShapeType="1"/>
          </p:cNvSpPr>
          <p:nvPr/>
        </p:nvSpPr>
        <p:spPr bwMode="auto">
          <a:xfrm>
            <a:off x="2327805" y="50213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2" name="AutoShape 124">
            <a:extLst>
              <a:ext uri="{FF2B5EF4-FFF2-40B4-BE49-F238E27FC236}">
                <a16:creationId xmlns:a16="http://schemas.microsoft.com/office/drawing/2014/main" id="{E2202F8F-BB33-FB43-B751-9D71C077FF0A}"/>
              </a:ext>
            </a:extLst>
          </p:cNvPr>
          <p:cNvSpPr>
            <a:spLocks noChangeAspect="1" noChangeArrowheads="1"/>
          </p:cNvSpPr>
          <p:nvPr/>
        </p:nvSpPr>
        <p:spPr bwMode="auto">
          <a:xfrm>
            <a:off x="2710393" y="48419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3" name="Line 125">
            <a:extLst>
              <a:ext uri="{FF2B5EF4-FFF2-40B4-BE49-F238E27FC236}">
                <a16:creationId xmlns:a16="http://schemas.microsoft.com/office/drawing/2014/main" id="{9C588DEE-EBF0-E54F-B15A-84FEB96514AB}"/>
              </a:ext>
            </a:extLst>
          </p:cNvPr>
          <p:cNvSpPr>
            <a:spLocks noChangeAspect="1" noChangeShapeType="1"/>
          </p:cNvSpPr>
          <p:nvPr/>
        </p:nvSpPr>
        <p:spPr bwMode="auto">
          <a:xfrm>
            <a:off x="2988205" y="50213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4" name="Line 126">
            <a:extLst>
              <a:ext uri="{FF2B5EF4-FFF2-40B4-BE49-F238E27FC236}">
                <a16:creationId xmlns:a16="http://schemas.microsoft.com/office/drawing/2014/main" id="{0B1BDB27-CACC-CA44-8D3C-A5622B1DDD9D}"/>
              </a:ext>
            </a:extLst>
          </p:cNvPr>
          <p:cNvSpPr>
            <a:spLocks noChangeAspect="1" noChangeShapeType="1"/>
          </p:cNvSpPr>
          <p:nvPr/>
        </p:nvSpPr>
        <p:spPr bwMode="auto">
          <a:xfrm>
            <a:off x="2327805" y="5418233"/>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5" name="AutoShape 127">
            <a:extLst>
              <a:ext uri="{FF2B5EF4-FFF2-40B4-BE49-F238E27FC236}">
                <a16:creationId xmlns:a16="http://schemas.microsoft.com/office/drawing/2014/main" id="{F91D8526-0128-6548-AA5D-5826A7FB8AD9}"/>
              </a:ext>
            </a:extLst>
          </p:cNvPr>
          <p:cNvSpPr>
            <a:spLocks noChangeAspect="1" noChangeArrowheads="1"/>
          </p:cNvSpPr>
          <p:nvPr/>
        </p:nvSpPr>
        <p:spPr bwMode="auto">
          <a:xfrm>
            <a:off x="2710393" y="5238845"/>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6" name="Line 128">
            <a:extLst>
              <a:ext uri="{FF2B5EF4-FFF2-40B4-BE49-F238E27FC236}">
                <a16:creationId xmlns:a16="http://schemas.microsoft.com/office/drawing/2014/main" id="{1FCDC093-77C2-784A-B360-CFEE575F5C97}"/>
              </a:ext>
            </a:extLst>
          </p:cNvPr>
          <p:cNvSpPr>
            <a:spLocks noChangeAspect="1" noChangeShapeType="1"/>
          </p:cNvSpPr>
          <p:nvPr/>
        </p:nvSpPr>
        <p:spPr bwMode="auto">
          <a:xfrm>
            <a:off x="2988205" y="5418233"/>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7" name="Line 129">
            <a:extLst>
              <a:ext uri="{FF2B5EF4-FFF2-40B4-BE49-F238E27FC236}">
                <a16:creationId xmlns:a16="http://schemas.microsoft.com/office/drawing/2014/main" id="{1E5B64AE-122F-E249-B362-C92194F641AB}"/>
              </a:ext>
            </a:extLst>
          </p:cNvPr>
          <p:cNvSpPr>
            <a:spLocks noChangeAspect="1" noChangeShapeType="1"/>
          </p:cNvSpPr>
          <p:nvPr/>
        </p:nvSpPr>
        <p:spPr bwMode="auto">
          <a:xfrm>
            <a:off x="2327805" y="5859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58" name="AutoShape 130">
            <a:extLst>
              <a:ext uri="{FF2B5EF4-FFF2-40B4-BE49-F238E27FC236}">
                <a16:creationId xmlns:a16="http://schemas.microsoft.com/office/drawing/2014/main" id="{C25AD4E9-B43B-CA49-8580-B080227CD8C0}"/>
              </a:ext>
            </a:extLst>
          </p:cNvPr>
          <p:cNvSpPr>
            <a:spLocks noChangeAspect="1" noChangeArrowheads="1"/>
          </p:cNvSpPr>
          <p:nvPr/>
        </p:nvSpPr>
        <p:spPr bwMode="auto">
          <a:xfrm>
            <a:off x="2710393" y="5680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59" name="Line 131">
            <a:extLst>
              <a:ext uri="{FF2B5EF4-FFF2-40B4-BE49-F238E27FC236}">
                <a16:creationId xmlns:a16="http://schemas.microsoft.com/office/drawing/2014/main" id="{E30F78F3-1BFA-8043-A801-4BC3AC807A22}"/>
              </a:ext>
            </a:extLst>
          </p:cNvPr>
          <p:cNvSpPr>
            <a:spLocks noChangeAspect="1" noChangeShapeType="1"/>
          </p:cNvSpPr>
          <p:nvPr/>
        </p:nvSpPr>
        <p:spPr bwMode="auto">
          <a:xfrm>
            <a:off x="2988205" y="5859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0" name="Line 132">
            <a:extLst>
              <a:ext uri="{FF2B5EF4-FFF2-40B4-BE49-F238E27FC236}">
                <a16:creationId xmlns:a16="http://schemas.microsoft.com/office/drawing/2014/main" id="{20D4C001-F910-B441-8A39-A88814400905}"/>
              </a:ext>
            </a:extLst>
          </p:cNvPr>
          <p:cNvSpPr>
            <a:spLocks noChangeAspect="1" noChangeShapeType="1"/>
          </p:cNvSpPr>
          <p:nvPr/>
        </p:nvSpPr>
        <p:spPr bwMode="auto">
          <a:xfrm>
            <a:off x="2321455" y="6240558"/>
            <a:ext cx="290513"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1" name="AutoShape 133">
            <a:extLst>
              <a:ext uri="{FF2B5EF4-FFF2-40B4-BE49-F238E27FC236}">
                <a16:creationId xmlns:a16="http://schemas.microsoft.com/office/drawing/2014/main" id="{7D84BB95-55FC-B248-97B8-82AE350C38EF}"/>
              </a:ext>
            </a:extLst>
          </p:cNvPr>
          <p:cNvSpPr>
            <a:spLocks noChangeAspect="1" noChangeArrowheads="1"/>
          </p:cNvSpPr>
          <p:nvPr/>
        </p:nvSpPr>
        <p:spPr bwMode="auto">
          <a:xfrm>
            <a:off x="2704043" y="6061170"/>
            <a:ext cx="277812" cy="3206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sz="1600">
              <a:latin typeface="Univers LT 45 Light" panose="02000403030000020003" pitchFamily="2" charset="0"/>
            </a:endParaRPr>
          </a:p>
        </p:txBody>
      </p:sp>
      <p:sp>
        <p:nvSpPr>
          <p:cNvPr id="62" name="Line 134">
            <a:extLst>
              <a:ext uri="{FF2B5EF4-FFF2-40B4-BE49-F238E27FC236}">
                <a16:creationId xmlns:a16="http://schemas.microsoft.com/office/drawing/2014/main" id="{37EA5B04-B312-1A40-A802-72F3A7D6D0E4}"/>
              </a:ext>
            </a:extLst>
          </p:cNvPr>
          <p:cNvSpPr>
            <a:spLocks noChangeAspect="1" noChangeShapeType="1"/>
          </p:cNvSpPr>
          <p:nvPr/>
        </p:nvSpPr>
        <p:spPr bwMode="auto">
          <a:xfrm>
            <a:off x="2981855" y="6240558"/>
            <a:ext cx="260350" cy="0"/>
          </a:xfrm>
          <a:prstGeom prst="line">
            <a:avLst/>
          </a:prstGeom>
          <a:noFill/>
          <a:ln w="31750">
            <a:solidFill>
              <a:schemeClr val="tx1"/>
            </a:solidFill>
            <a:round/>
            <a:headEnd/>
            <a:tailEnd type="stealth" w="lg" len="lg"/>
          </a:ln>
        </p:spPr>
        <p:txBody>
          <a:bodyPr/>
          <a:lstStyle/>
          <a:p>
            <a:endParaRPr lang="en-US" sz="1600">
              <a:latin typeface="Univers LT 45 Light" panose="02000403030000020003" pitchFamily="2" charset="0"/>
            </a:endParaRPr>
          </a:p>
        </p:txBody>
      </p:sp>
      <p:sp>
        <p:nvSpPr>
          <p:cNvPr id="64" name="Title 3">
            <a:extLst>
              <a:ext uri="{FF2B5EF4-FFF2-40B4-BE49-F238E27FC236}">
                <a16:creationId xmlns:a16="http://schemas.microsoft.com/office/drawing/2014/main" id="{4401D06F-81DE-334D-43DC-37D50F8927EB}"/>
              </a:ext>
            </a:extLst>
          </p:cNvPr>
          <p:cNvSpPr>
            <a:spLocks noGrp="1"/>
          </p:cNvSpPr>
          <p:nvPr>
            <p:ph type="title"/>
          </p:nvPr>
        </p:nvSpPr>
        <p:spPr>
          <a:xfrm>
            <a:off x="628650" y="365126"/>
            <a:ext cx="7886700" cy="1325563"/>
          </a:xfrm>
        </p:spPr>
        <p:txBody>
          <a:bodyPr>
            <a:normAutofit fontScale="90000"/>
          </a:bodyPr>
          <a:lstStyle/>
          <a:p>
            <a:r>
              <a:rPr lang="en-US" b="1" dirty="0"/>
              <a:t>Pooling</a:t>
            </a:r>
            <a:r>
              <a:rPr lang="en-US" dirty="0"/>
              <a:t> Reduces # Waiting</a:t>
            </a:r>
            <a:br>
              <a:rPr lang="en-US" dirty="0"/>
            </a:br>
            <a:r>
              <a:rPr lang="en-US" dirty="0"/>
              <a:t>		 not # in Service</a:t>
            </a:r>
          </a:p>
        </p:txBody>
      </p:sp>
      <p:sp>
        <p:nvSpPr>
          <p:cNvPr id="65" name="Text Box 56">
            <a:extLst>
              <a:ext uri="{FF2B5EF4-FFF2-40B4-BE49-F238E27FC236}">
                <a16:creationId xmlns:a16="http://schemas.microsoft.com/office/drawing/2014/main" id="{F46F21D5-B024-8543-943A-3932A0140625}"/>
              </a:ext>
            </a:extLst>
          </p:cNvPr>
          <p:cNvSpPr txBox="1">
            <a:spLocks noChangeArrowheads="1"/>
          </p:cNvSpPr>
          <p:nvPr/>
        </p:nvSpPr>
        <p:spPr bwMode="auto">
          <a:xfrm>
            <a:off x="4155807" y="2099688"/>
            <a:ext cx="1219200" cy="641350"/>
          </a:xfrm>
          <a:prstGeom prst="rect">
            <a:avLst/>
          </a:prstGeom>
          <a:noFill/>
          <a:ln w="9525">
            <a:noFill/>
            <a:miter lim="800000"/>
            <a:headEnd/>
            <a:tailEnd/>
          </a:ln>
        </p:spPr>
        <p:txBody>
          <a:bodyPr>
            <a:spAutoFit/>
          </a:bodyPr>
          <a:lstStyle/>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q</a:t>
            </a:r>
            <a:r>
              <a:rPr lang="en-US" sz="1800" b="1" i="1" dirty="0">
                <a:latin typeface="Univers LT 45 Light" panose="02000403030000020003" pitchFamily="2" charset="0"/>
              </a:rPr>
              <a:t> = </a:t>
            </a:r>
            <a:r>
              <a:rPr lang="en-US" sz="1800" b="1" dirty="0">
                <a:latin typeface="Univers LT 45 Light" panose="02000403030000020003" pitchFamily="2" charset="0"/>
              </a:rPr>
              <a:t>5.5</a:t>
            </a:r>
          </a:p>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p</a:t>
            </a:r>
            <a:r>
              <a:rPr lang="en-US" sz="1800" i="1" baseline="-25000" dirty="0">
                <a:latin typeface="Univers LT 45 Light" panose="02000403030000020003" pitchFamily="2" charset="0"/>
              </a:rPr>
              <a:t> </a:t>
            </a:r>
            <a:r>
              <a:rPr lang="en-US" sz="1800" i="1" dirty="0">
                <a:latin typeface="Univers LT 45 Light" panose="02000403030000020003" pitchFamily="2" charset="0"/>
              </a:rPr>
              <a:t>= </a:t>
            </a:r>
            <a:r>
              <a:rPr lang="en-US" sz="1800" dirty="0">
                <a:latin typeface="Univers LT 45 Light" panose="02000403030000020003" pitchFamily="2" charset="0"/>
              </a:rPr>
              <a:t>3.4</a:t>
            </a:r>
            <a:endParaRPr lang="en-US" sz="1800" baseline="-25000" dirty="0">
              <a:latin typeface="Univers LT 45 Light" panose="02000403030000020003" pitchFamily="2" charset="0"/>
            </a:endParaRPr>
          </a:p>
        </p:txBody>
      </p:sp>
      <p:sp>
        <p:nvSpPr>
          <p:cNvPr id="66" name="Text Box 61">
            <a:extLst>
              <a:ext uri="{FF2B5EF4-FFF2-40B4-BE49-F238E27FC236}">
                <a16:creationId xmlns:a16="http://schemas.microsoft.com/office/drawing/2014/main" id="{13598E42-BC45-0343-0799-B6C768ED6667}"/>
              </a:ext>
            </a:extLst>
          </p:cNvPr>
          <p:cNvSpPr txBox="1">
            <a:spLocks noChangeArrowheads="1"/>
          </p:cNvSpPr>
          <p:nvPr/>
        </p:nvSpPr>
        <p:spPr bwMode="auto">
          <a:xfrm>
            <a:off x="4155807" y="3449523"/>
            <a:ext cx="1219200" cy="641350"/>
          </a:xfrm>
          <a:prstGeom prst="rect">
            <a:avLst/>
          </a:prstGeom>
          <a:noFill/>
          <a:ln w="9525">
            <a:noFill/>
            <a:miter lim="800000"/>
            <a:headEnd/>
            <a:tailEnd/>
          </a:ln>
        </p:spPr>
        <p:txBody>
          <a:bodyPr>
            <a:spAutoFit/>
          </a:bodyPr>
          <a:lstStyle/>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q</a:t>
            </a:r>
            <a:r>
              <a:rPr lang="en-US" sz="1800" b="1" i="1" dirty="0">
                <a:latin typeface="Univers LT 45 Light" panose="02000403030000020003" pitchFamily="2" charset="0"/>
              </a:rPr>
              <a:t> = </a:t>
            </a:r>
            <a:r>
              <a:rPr lang="en-US" sz="1800" b="1" dirty="0">
                <a:latin typeface="Univers LT 45 Light" panose="02000403030000020003" pitchFamily="2" charset="0"/>
              </a:rPr>
              <a:t>6.1</a:t>
            </a:r>
          </a:p>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p</a:t>
            </a:r>
            <a:r>
              <a:rPr lang="en-US" sz="1800" i="1" baseline="-25000" dirty="0">
                <a:latin typeface="Univers LT 45 Light" panose="02000403030000020003" pitchFamily="2" charset="0"/>
              </a:rPr>
              <a:t> </a:t>
            </a:r>
            <a:r>
              <a:rPr lang="en-US" sz="1800" i="1" dirty="0">
                <a:latin typeface="Univers LT 45 Light" panose="02000403030000020003" pitchFamily="2" charset="0"/>
              </a:rPr>
              <a:t>= </a:t>
            </a:r>
            <a:r>
              <a:rPr lang="en-US" sz="1800" dirty="0">
                <a:latin typeface="Univers LT 45 Light" panose="02000403030000020003" pitchFamily="2" charset="0"/>
              </a:rPr>
              <a:t>1.7</a:t>
            </a:r>
            <a:endParaRPr lang="en-US" sz="1800" baseline="-25000" dirty="0">
              <a:latin typeface="Univers LT 45 Light" panose="02000403030000020003" pitchFamily="2" charset="0"/>
            </a:endParaRPr>
          </a:p>
        </p:txBody>
      </p:sp>
      <p:sp>
        <p:nvSpPr>
          <p:cNvPr id="71" name="Text Box 62">
            <a:extLst>
              <a:ext uri="{FF2B5EF4-FFF2-40B4-BE49-F238E27FC236}">
                <a16:creationId xmlns:a16="http://schemas.microsoft.com/office/drawing/2014/main" id="{E3477F98-EBF1-F969-87E1-E44CD7B7324A}"/>
              </a:ext>
            </a:extLst>
          </p:cNvPr>
          <p:cNvSpPr txBox="1">
            <a:spLocks noChangeArrowheads="1"/>
          </p:cNvSpPr>
          <p:nvPr/>
        </p:nvSpPr>
        <p:spPr bwMode="auto">
          <a:xfrm>
            <a:off x="4232007" y="5318798"/>
            <a:ext cx="1219200" cy="641350"/>
          </a:xfrm>
          <a:prstGeom prst="rect">
            <a:avLst/>
          </a:prstGeom>
          <a:noFill/>
          <a:ln w="9525">
            <a:noFill/>
            <a:miter lim="800000"/>
            <a:headEnd/>
            <a:tailEnd/>
          </a:ln>
        </p:spPr>
        <p:txBody>
          <a:bodyPr>
            <a:spAutoFit/>
          </a:bodyPr>
          <a:lstStyle/>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q</a:t>
            </a:r>
            <a:r>
              <a:rPr lang="en-US" sz="1800" b="1" i="1" dirty="0">
                <a:latin typeface="Univers LT 45 Light" panose="02000403030000020003" pitchFamily="2" charset="0"/>
              </a:rPr>
              <a:t> = </a:t>
            </a:r>
            <a:r>
              <a:rPr lang="en-US" sz="1800" b="1" dirty="0">
                <a:latin typeface="Univers LT 45 Light" panose="02000403030000020003" pitchFamily="2" charset="0"/>
              </a:rPr>
              <a:t>6.6</a:t>
            </a:r>
          </a:p>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p</a:t>
            </a:r>
            <a:r>
              <a:rPr lang="en-US" sz="1800" i="1" baseline="-25000" dirty="0">
                <a:latin typeface="Univers LT 45 Light" panose="02000403030000020003" pitchFamily="2" charset="0"/>
              </a:rPr>
              <a:t> </a:t>
            </a:r>
            <a:r>
              <a:rPr lang="en-US" sz="1800" i="1" dirty="0">
                <a:latin typeface="Univers LT 45 Light" panose="02000403030000020003" pitchFamily="2" charset="0"/>
              </a:rPr>
              <a:t>= </a:t>
            </a:r>
            <a:r>
              <a:rPr lang="en-US" sz="1800" dirty="0">
                <a:latin typeface="Univers LT 45 Light" panose="02000403030000020003" pitchFamily="2" charset="0"/>
              </a:rPr>
              <a:t>0.86</a:t>
            </a:r>
            <a:endParaRPr lang="en-US" sz="1800" baseline="-25000" dirty="0">
              <a:latin typeface="Univers LT 45 Light" panose="02000403030000020003" pitchFamily="2" charset="0"/>
            </a:endParaRPr>
          </a:p>
        </p:txBody>
      </p:sp>
      <p:sp>
        <p:nvSpPr>
          <p:cNvPr id="72" name="Text Box 63">
            <a:extLst>
              <a:ext uri="{FF2B5EF4-FFF2-40B4-BE49-F238E27FC236}">
                <a16:creationId xmlns:a16="http://schemas.microsoft.com/office/drawing/2014/main" id="{07A6AE9D-71B2-1E51-D0CC-5A874D667E49}"/>
              </a:ext>
            </a:extLst>
          </p:cNvPr>
          <p:cNvSpPr txBox="1">
            <a:spLocks noChangeArrowheads="1"/>
          </p:cNvSpPr>
          <p:nvPr/>
        </p:nvSpPr>
        <p:spPr bwMode="auto">
          <a:xfrm>
            <a:off x="7473681" y="2091751"/>
            <a:ext cx="1219200" cy="641350"/>
          </a:xfrm>
          <a:prstGeom prst="rect">
            <a:avLst/>
          </a:prstGeom>
          <a:noFill/>
          <a:ln w="9525">
            <a:noFill/>
            <a:miter lim="800000"/>
            <a:headEnd/>
            <a:tailEnd/>
          </a:ln>
        </p:spPr>
        <p:txBody>
          <a:bodyPr>
            <a:spAutoFit/>
          </a:bodyPr>
          <a:lstStyle/>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q</a:t>
            </a:r>
            <a:r>
              <a:rPr lang="en-US" sz="1800" i="1" dirty="0">
                <a:latin typeface="Univers LT 45 Light" panose="02000403030000020003" pitchFamily="2" charset="0"/>
              </a:rPr>
              <a:t> = </a:t>
            </a:r>
            <a:r>
              <a:rPr lang="en-US" sz="1800" dirty="0">
                <a:latin typeface="Univers LT 45 Light" panose="02000403030000020003" pitchFamily="2" charset="0"/>
              </a:rPr>
              <a:t>5.5</a:t>
            </a:r>
          </a:p>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p</a:t>
            </a:r>
            <a:r>
              <a:rPr lang="en-US" sz="1800" b="1" i="1" baseline="-25000" dirty="0">
                <a:latin typeface="Univers LT 45 Light" panose="02000403030000020003" pitchFamily="2" charset="0"/>
              </a:rPr>
              <a:t> </a:t>
            </a:r>
            <a:r>
              <a:rPr lang="en-US" sz="1800" b="1" i="1" dirty="0">
                <a:latin typeface="Univers LT 45 Light" panose="02000403030000020003" pitchFamily="2" charset="0"/>
              </a:rPr>
              <a:t>= </a:t>
            </a:r>
            <a:r>
              <a:rPr lang="en-US" sz="1800" b="1" dirty="0">
                <a:latin typeface="Univers LT 45 Light" panose="02000403030000020003" pitchFamily="2" charset="0"/>
              </a:rPr>
              <a:t>3.4</a:t>
            </a:r>
            <a:endParaRPr lang="en-US" sz="1800" b="1" baseline="-25000" dirty="0">
              <a:latin typeface="Univers LT 45 Light" panose="02000403030000020003" pitchFamily="2" charset="0"/>
            </a:endParaRPr>
          </a:p>
        </p:txBody>
      </p:sp>
      <p:sp>
        <p:nvSpPr>
          <p:cNvPr id="73" name="Text Box 64">
            <a:extLst>
              <a:ext uri="{FF2B5EF4-FFF2-40B4-BE49-F238E27FC236}">
                <a16:creationId xmlns:a16="http://schemas.microsoft.com/office/drawing/2014/main" id="{887C98C3-F887-2BE0-0DA8-751CC8B4454B}"/>
              </a:ext>
            </a:extLst>
          </p:cNvPr>
          <p:cNvSpPr txBox="1">
            <a:spLocks noChangeArrowheads="1"/>
          </p:cNvSpPr>
          <p:nvPr/>
        </p:nvSpPr>
        <p:spPr bwMode="auto">
          <a:xfrm>
            <a:off x="7473681" y="3476405"/>
            <a:ext cx="1219200" cy="646331"/>
          </a:xfrm>
          <a:prstGeom prst="rect">
            <a:avLst/>
          </a:prstGeom>
          <a:noFill/>
          <a:ln w="9525">
            <a:noFill/>
            <a:miter lim="800000"/>
            <a:headEnd/>
            <a:tailEnd/>
          </a:ln>
        </p:spPr>
        <p:txBody>
          <a:bodyPr>
            <a:spAutoFit/>
          </a:bodyPr>
          <a:lstStyle/>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q</a:t>
            </a:r>
            <a:r>
              <a:rPr lang="en-US" sz="1800" i="1" dirty="0">
                <a:latin typeface="Univers LT 45 Light" panose="02000403030000020003" pitchFamily="2" charset="0"/>
              </a:rPr>
              <a:t> = </a:t>
            </a:r>
            <a:r>
              <a:rPr lang="en-US" sz="1800" dirty="0">
                <a:latin typeface="Univers LT 45 Light" panose="02000403030000020003" pitchFamily="2" charset="0"/>
              </a:rPr>
              <a:t>12.3</a:t>
            </a:r>
          </a:p>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p</a:t>
            </a:r>
            <a:r>
              <a:rPr lang="en-US" sz="1800" b="1" i="1" baseline="-25000" dirty="0">
                <a:latin typeface="Univers LT 45 Light" panose="02000403030000020003" pitchFamily="2" charset="0"/>
              </a:rPr>
              <a:t> </a:t>
            </a:r>
            <a:r>
              <a:rPr lang="en-US" sz="1800" b="1" i="1" dirty="0">
                <a:latin typeface="Univers LT 45 Light" panose="02000403030000020003" pitchFamily="2" charset="0"/>
              </a:rPr>
              <a:t>= </a:t>
            </a:r>
            <a:r>
              <a:rPr lang="en-US" sz="1800" b="1" dirty="0">
                <a:latin typeface="Univers LT 45 Light" panose="02000403030000020003" pitchFamily="2" charset="0"/>
              </a:rPr>
              <a:t>3.4</a:t>
            </a:r>
            <a:endParaRPr lang="en-US" sz="1800" b="1" baseline="-25000" dirty="0">
              <a:latin typeface="Univers LT 45 Light" panose="02000403030000020003" pitchFamily="2" charset="0"/>
            </a:endParaRPr>
          </a:p>
        </p:txBody>
      </p:sp>
      <p:sp>
        <p:nvSpPr>
          <p:cNvPr id="74" name="Text Box 65">
            <a:extLst>
              <a:ext uri="{FF2B5EF4-FFF2-40B4-BE49-F238E27FC236}">
                <a16:creationId xmlns:a16="http://schemas.microsoft.com/office/drawing/2014/main" id="{718F8373-3D9E-B910-840A-12B25744468F}"/>
              </a:ext>
            </a:extLst>
          </p:cNvPr>
          <p:cNvSpPr txBox="1">
            <a:spLocks noChangeArrowheads="1"/>
          </p:cNvSpPr>
          <p:nvPr/>
        </p:nvSpPr>
        <p:spPr bwMode="auto">
          <a:xfrm>
            <a:off x="7549881" y="5309273"/>
            <a:ext cx="1219200" cy="646331"/>
          </a:xfrm>
          <a:prstGeom prst="rect">
            <a:avLst/>
          </a:prstGeom>
          <a:noFill/>
          <a:ln w="9525">
            <a:noFill/>
            <a:miter lim="800000"/>
            <a:headEnd/>
            <a:tailEnd/>
          </a:ln>
        </p:spPr>
        <p:txBody>
          <a:bodyPr>
            <a:spAutoFit/>
          </a:bodyPr>
          <a:lstStyle/>
          <a:p>
            <a:r>
              <a:rPr lang="en-US" sz="1800" i="1" dirty="0" err="1">
                <a:latin typeface="Univers LT 45 Light" panose="02000403030000020003" pitchFamily="2" charset="0"/>
              </a:rPr>
              <a:t>I</a:t>
            </a:r>
            <a:r>
              <a:rPr lang="en-US" sz="1800" i="1" baseline="-25000" dirty="0" err="1">
                <a:latin typeface="Univers LT 45 Light" panose="02000403030000020003" pitchFamily="2" charset="0"/>
              </a:rPr>
              <a:t>q</a:t>
            </a:r>
            <a:r>
              <a:rPr lang="en-US" sz="1800" i="1" dirty="0">
                <a:latin typeface="Univers LT 45 Light" panose="02000403030000020003" pitchFamily="2" charset="0"/>
              </a:rPr>
              <a:t> =</a:t>
            </a:r>
            <a:r>
              <a:rPr lang="en-US" sz="1800" dirty="0">
                <a:latin typeface="Univers LT 45 Light" panose="02000403030000020003" pitchFamily="2" charset="0"/>
              </a:rPr>
              <a:t> 26.3</a:t>
            </a:r>
          </a:p>
          <a:p>
            <a:r>
              <a:rPr lang="en-US" sz="1800" b="1" i="1" dirty="0" err="1">
                <a:latin typeface="Univers LT 45 Light" panose="02000403030000020003" pitchFamily="2" charset="0"/>
              </a:rPr>
              <a:t>I</a:t>
            </a:r>
            <a:r>
              <a:rPr lang="en-US" sz="1800" b="1" i="1" baseline="-25000" dirty="0" err="1">
                <a:latin typeface="Univers LT 45 Light" panose="02000403030000020003" pitchFamily="2" charset="0"/>
              </a:rPr>
              <a:t>p</a:t>
            </a:r>
            <a:r>
              <a:rPr lang="en-US" sz="1800" b="1" i="1" baseline="-25000" dirty="0">
                <a:latin typeface="Univers LT 45 Light" panose="02000403030000020003" pitchFamily="2" charset="0"/>
              </a:rPr>
              <a:t> </a:t>
            </a:r>
            <a:r>
              <a:rPr lang="en-US" sz="1800" b="1" i="1" dirty="0">
                <a:latin typeface="Univers LT 45 Light" panose="02000403030000020003" pitchFamily="2" charset="0"/>
              </a:rPr>
              <a:t>= </a:t>
            </a:r>
            <a:r>
              <a:rPr lang="en-US" sz="1800" b="1" dirty="0">
                <a:latin typeface="Univers LT 45 Light" panose="02000403030000020003" pitchFamily="2" charset="0"/>
              </a:rPr>
              <a:t>3.4</a:t>
            </a:r>
            <a:endParaRPr lang="en-US" sz="1800" b="1" baseline="-25000" dirty="0">
              <a:latin typeface="Univers LT 45 Light" panose="02000403030000020003" pitchFamily="2" charset="0"/>
            </a:endParaRPr>
          </a:p>
        </p:txBody>
      </p:sp>
      <p:sp>
        <p:nvSpPr>
          <p:cNvPr id="75" name="Text Box 66">
            <a:extLst>
              <a:ext uri="{FF2B5EF4-FFF2-40B4-BE49-F238E27FC236}">
                <a16:creationId xmlns:a16="http://schemas.microsoft.com/office/drawing/2014/main" id="{581FD4FB-A68F-1788-6473-2150AAB5BDA1}"/>
              </a:ext>
            </a:extLst>
          </p:cNvPr>
          <p:cNvSpPr txBox="1">
            <a:spLocks noChangeArrowheads="1"/>
          </p:cNvSpPr>
          <p:nvPr/>
        </p:nvSpPr>
        <p:spPr bwMode="auto">
          <a:xfrm>
            <a:off x="5624244" y="2842873"/>
            <a:ext cx="1447800" cy="1077218"/>
          </a:xfrm>
          <a:prstGeom prst="rect">
            <a:avLst/>
          </a:prstGeom>
          <a:solidFill>
            <a:schemeClr val="bg1">
              <a:lumMod val="95000"/>
            </a:schemeClr>
          </a:solidFill>
          <a:ln w="9525">
            <a:noFill/>
            <a:miter lim="800000"/>
            <a:headEnd/>
            <a:tailEnd/>
          </a:ln>
        </p:spPr>
        <p:txBody>
          <a:bodyPr>
            <a:spAutoFit/>
          </a:bodyPr>
          <a:lstStyle/>
          <a:p>
            <a:pPr>
              <a:spcBef>
                <a:spcPct val="50000"/>
              </a:spcBef>
            </a:pPr>
            <a:r>
              <a:rPr lang="en-US" sz="1600" dirty="0">
                <a:latin typeface="Univers LT 45 Light" panose="02000403030000020003" pitchFamily="2" charset="0"/>
              </a:rPr>
              <a:t>Inventories for each queue within the system</a:t>
            </a:r>
          </a:p>
        </p:txBody>
      </p:sp>
      <p:sp>
        <p:nvSpPr>
          <p:cNvPr id="76" name="Text Box 67">
            <a:extLst>
              <a:ext uri="{FF2B5EF4-FFF2-40B4-BE49-F238E27FC236}">
                <a16:creationId xmlns:a16="http://schemas.microsoft.com/office/drawing/2014/main" id="{07CD3106-CCE8-C526-9802-006254C7F314}"/>
              </a:ext>
            </a:extLst>
          </p:cNvPr>
          <p:cNvSpPr txBox="1">
            <a:spLocks noChangeArrowheads="1"/>
          </p:cNvSpPr>
          <p:nvPr/>
        </p:nvSpPr>
        <p:spPr bwMode="auto">
          <a:xfrm>
            <a:off x="5624924" y="4597285"/>
            <a:ext cx="1447800" cy="830997"/>
          </a:xfrm>
          <a:prstGeom prst="rect">
            <a:avLst/>
          </a:prstGeom>
          <a:solidFill>
            <a:schemeClr val="bg1">
              <a:lumMod val="95000"/>
            </a:schemeClr>
          </a:solidFill>
          <a:ln w="9525">
            <a:noFill/>
            <a:miter lim="800000"/>
            <a:headEnd/>
            <a:tailEnd/>
          </a:ln>
        </p:spPr>
        <p:txBody>
          <a:bodyPr>
            <a:spAutoFit/>
          </a:bodyPr>
          <a:lstStyle/>
          <a:p>
            <a:pPr>
              <a:spcBef>
                <a:spcPct val="50000"/>
              </a:spcBef>
            </a:pPr>
            <a:r>
              <a:rPr lang="en-US" sz="1600" dirty="0">
                <a:latin typeface="Univers LT 45 Light" panose="02000403030000020003" pitchFamily="2" charset="0"/>
              </a:rPr>
              <a:t>Inventories for the total system</a:t>
            </a:r>
          </a:p>
        </p:txBody>
      </p:sp>
      <p:sp>
        <p:nvSpPr>
          <p:cNvPr id="77" name="Line 68">
            <a:extLst>
              <a:ext uri="{FF2B5EF4-FFF2-40B4-BE49-F238E27FC236}">
                <a16:creationId xmlns:a16="http://schemas.microsoft.com/office/drawing/2014/main" id="{BBE98081-3D6C-268D-2F0F-1A8C915E5926}"/>
              </a:ext>
            </a:extLst>
          </p:cNvPr>
          <p:cNvSpPr>
            <a:spLocks noChangeShapeType="1"/>
          </p:cNvSpPr>
          <p:nvPr/>
        </p:nvSpPr>
        <p:spPr bwMode="auto">
          <a:xfrm flipH="1" flipV="1">
            <a:off x="5167044" y="2345585"/>
            <a:ext cx="381000" cy="762000"/>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78" name="Line 69">
            <a:extLst>
              <a:ext uri="{FF2B5EF4-FFF2-40B4-BE49-F238E27FC236}">
                <a16:creationId xmlns:a16="http://schemas.microsoft.com/office/drawing/2014/main" id="{D979BB8D-07CA-845F-4AB7-607D6E1775E5}"/>
              </a:ext>
            </a:extLst>
          </p:cNvPr>
          <p:cNvSpPr>
            <a:spLocks noChangeShapeType="1"/>
          </p:cNvSpPr>
          <p:nvPr/>
        </p:nvSpPr>
        <p:spPr bwMode="auto">
          <a:xfrm flipH="1">
            <a:off x="5217269" y="3503498"/>
            <a:ext cx="330775" cy="140406"/>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79" name="Line 70">
            <a:extLst>
              <a:ext uri="{FF2B5EF4-FFF2-40B4-BE49-F238E27FC236}">
                <a16:creationId xmlns:a16="http://schemas.microsoft.com/office/drawing/2014/main" id="{208AE4C0-99B4-9548-9B00-6FD1AB28ADAB}"/>
              </a:ext>
            </a:extLst>
          </p:cNvPr>
          <p:cNvSpPr>
            <a:spLocks noChangeShapeType="1"/>
          </p:cNvSpPr>
          <p:nvPr/>
        </p:nvSpPr>
        <p:spPr bwMode="auto">
          <a:xfrm flipH="1">
            <a:off x="5144902" y="3732098"/>
            <a:ext cx="403142" cy="1586700"/>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80" name="Line 71">
            <a:extLst>
              <a:ext uri="{FF2B5EF4-FFF2-40B4-BE49-F238E27FC236}">
                <a16:creationId xmlns:a16="http://schemas.microsoft.com/office/drawing/2014/main" id="{B13DA34B-72E1-8ED6-CFDD-E124CD58B99D}"/>
              </a:ext>
            </a:extLst>
          </p:cNvPr>
          <p:cNvSpPr>
            <a:spLocks noChangeShapeType="1"/>
          </p:cNvSpPr>
          <p:nvPr/>
        </p:nvSpPr>
        <p:spPr bwMode="auto">
          <a:xfrm flipV="1">
            <a:off x="7245080" y="2827339"/>
            <a:ext cx="333377" cy="1666757"/>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81" name="Line 72">
            <a:extLst>
              <a:ext uri="{FF2B5EF4-FFF2-40B4-BE49-F238E27FC236}">
                <a16:creationId xmlns:a16="http://schemas.microsoft.com/office/drawing/2014/main" id="{70D72933-DC62-3E89-6111-9A44B50D92BB}"/>
              </a:ext>
            </a:extLst>
          </p:cNvPr>
          <p:cNvSpPr>
            <a:spLocks noChangeShapeType="1"/>
          </p:cNvSpPr>
          <p:nvPr/>
        </p:nvSpPr>
        <p:spPr bwMode="auto">
          <a:xfrm flipV="1">
            <a:off x="7245081" y="4189298"/>
            <a:ext cx="228600" cy="533400"/>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82" name="Line 73">
            <a:extLst>
              <a:ext uri="{FF2B5EF4-FFF2-40B4-BE49-F238E27FC236}">
                <a16:creationId xmlns:a16="http://schemas.microsoft.com/office/drawing/2014/main" id="{A0215B83-3C11-09E1-67C9-5F712FA1A307}"/>
              </a:ext>
            </a:extLst>
          </p:cNvPr>
          <p:cNvSpPr>
            <a:spLocks noChangeShapeType="1"/>
          </p:cNvSpPr>
          <p:nvPr/>
        </p:nvSpPr>
        <p:spPr bwMode="auto">
          <a:xfrm>
            <a:off x="7245081" y="4951298"/>
            <a:ext cx="333376" cy="594461"/>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83" name="Text Box 74">
            <a:extLst>
              <a:ext uri="{FF2B5EF4-FFF2-40B4-BE49-F238E27FC236}">
                <a16:creationId xmlns:a16="http://schemas.microsoft.com/office/drawing/2014/main" id="{DD1B3FB1-3384-DC41-6169-AAA7E4F8EEF6}"/>
              </a:ext>
            </a:extLst>
          </p:cNvPr>
          <p:cNvSpPr txBox="1">
            <a:spLocks noChangeArrowheads="1"/>
          </p:cNvSpPr>
          <p:nvPr/>
        </p:nvSpPr>
        <p:spPr bwMode="auto">
          <a:xfrm>
            <a:off x="8011516" y="4090873"/>
            <a:ext cx="1143000" cy="461665"/>
          </a:xfrm>
          <a:prstGeom prst="rect">
            <a:avLst/>
          </a:prstGeom>
          <a:noFill/>
          <a:ln w="9525">
            <a:noFill/>
            <a:miter lim="800000"/>
            <a:headEnd/>
            <a:tailEnd/>
          </a:ln>
        </p:spPr>
        <p:txBody>
          <a:bodyPr>
            <a:spAutoFit/>
          </a:bodyPr>
          <a:lstStyle/>
          <a:p>
            <a:pPr>
              <a:spcBef>
                <a:spcPct val="50000"/>
              </a:spcBef>
            </a:pPr>
            <a:r>
              <a:rPr lang="en-US" sz="1200" dirty="0">
                <a:latin typeface="Univers LT 45 Light" panose="02000403030000020003" pitchFamily="2" charset="0"/>
              </a:rPr>
              <a:t>(2 times </a:t>
            </a:r>
            <a:br>
              <a:rPr lang="en-US" sz="1200" dirty="0">
                <a:latin typeface="Univers LT 45 Light" panose="02000403030000020003" pitchFamily="2" charset="0"/>
              </a:rPr>
            </a:br>
            <a:r>
              <a:rPr lang="en-US" sz="1200" dirty="0">
                <a:latin typeface="Univers LT 45 Light" panose="02000403030000020003" pitchFamily="2" charset="0"/>
              </a:rPr>
              <a:t>each queue) </a:t>
            </a:r>
          </a:p>
        </p:txBody>
      </p:sp>
      <p:sp>
        <p:nvSpPr>
          <p:cNvPr id="84" name="Text Box 75">
            <a:extLst>
              <a:ext uri="{FF2B5EF4-FFF2-40B4-BE49-F238E27FC236}">
                <a16:creationId xmlns:a16="http://schemas.microsoft.com/office/drawing/2014/main" id="{50720474-0945-7E53-42E7-30102FC0DCAA}"/>
              </a:ext>
            </a:extLst>
          </p:cNvPr>
          <p:cNvSpPr txBox="1">
            <a:spLocks noChangeArrowheads="1"/>
          </p:cNvSpPr>
          <p:nvPr/>
        </p:nvSpPr>
        <p:spPr bwMode="auto">
          <a:xfrm>
            <a:off x="8033503" y="5912865"/>
            <a:ext cx="1143000" cy="461665"/>
          </a:xfrm>
          <a:prstGeom prst="rect">
            <a:avLst/>
          </a:prstGeom>
          <a:noFill/>
          <a:ln w="9525">
            <a:noFill/>
            <a:miter lim="800000"/>
            <a:headEnd/>
            <a:tailEnd/>
          </a:ln>
        </p:spPr>
        <p:txBody>
          <a:bodyPr>
            <a:spAutoFit/>
          </a:bodyPr>
          <a:lstStyle/>
          <a:p>
            <a:pPr>
              <a:spcBef>
                <a:spcPct val="50000"/>
              </a:spcBef>
            </a:pPr>
            <a:r>
              <a:rPr lang="en-US" sz="1200" dirty="0">
                <a:latin typeface="Univers LT 45 Light" panose="02000403030000020003" pitchFamily="2" charset="0"/>
              </a:rPr>
              <a:t>(4 times </a:t>
            </a:r>
            <a:br>
              <a:rPr lang="en-US" sz="1200" dirty="0">
                <a:latin typeface="Univers LT 45 Light" panose="02000403030000020003" pitchFamily="2" charset="0"/>
              </a:rPr>
            </a:br>
            <a:r>
              <a:rPr lang="en-US" sz="1200" dirty="0">
                <a:latin typeface="Univers LT 45 Light" panose="02000403030000020003" pitchFamily="2" charset="0"/>
              </a:rPr>
              <a:t>each queue) </a:t>
            </a:r>
          </a:p>
        </p:txBody>
      </p:sp>
    </p:spTree>
    <p:extLst>
      <p:ext uri="{BB962C8B-B14F-4D97-AF65-F5344CB8AC3E}">
        <p14:creationId xmlns:p14="http://schemas.microsoft.com/office/powerpoint/2010/main" val="16178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5" grpId="0" animBg="1"/>
      <p:bldP spid="76" grpId="0" animBg="1"/>
      <p:bldP spid="77" grpId="0" animBg="1"/>
      <p:bldP spid="78" grpId="0" animBg="1"/>
      <p:bldP spid="79" grpId="0" animBg="1"/>
      <p:bldP spid="80" grpId="0" animBg="1"/>
      <p:bldP spid="81" grpId="0" animBg="1"/>
      <p:bldP spid="82" grpId="0" animBg="1"/>
      <p:bldP spid="83" grpId="0"/>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b="1" dirty="0"/>
              <a:t>Pooling </a:t>
            </a:r>
            <a:r>
              <a:rPr lang="en-US" dirty="0"/>
              <a:t>Why It Works</a:t>
            </a:r>
            <a:endParaRPr lang="en-US" b="1" dirty="0"/>
          </a:p>
        </p:txBody>
      </p:sp>
      <p:sp>
        <p:nvSpPr>
          <p:cNvPr id="30766" name="Rectangle 116"/>
          <p:cNvSpPr>
            <a:spLocks noGrp="1" noChangeArrowheads="1"/>
          </p:cNvSpPr>
          <p:nvPr>
            <p:ph idx="1"/>
          </p:nvPr>
        </p:nvSpPr>
        <p:spPr>
          <a:xfrm>
            <a:off x="455613" y="4523947"/>
            <a:ext cx="8459787" cy="2130424"/>
          </a:xfrm>
          <a:solidFill>
            <a:schemeClr val="bg1"/>
          </a:solidFill>
        </p:spPr>
        <p:txBody>
          <a:bodyPr>
            <a:normAutofit/>
          </a:bodyPr>
          <a:lstStyle/>
          <a:p>
            <a:pPr eaLnBrk="1" hangingPunct="1"/>
            <a:r>
              <a:rPr lang="en-US" sz="2000" dirty="0"/>
              <a:t>Both systems currently have 6 customers.</a:t>
            </a:r>
          </a:p>
          <a:p>
            <a:pPr eaLnBrk="1" hangingPunct="1"/>
            <a:r>
              <a:rPr lang="en-US" sz="2000" dirty="0"/>
              <a:t>Pooled: all servers are busy and only 2 customers are waiting.</a:t>
            </a:r>
          </a:p>
          <a:p>
            <a:r>
              <a:rPr lang="en-US" sz="2000" dirty="0"/>
              <a:t>Parallel: 2 servers are idle and 4 customers are waiting.</a:t>
            </a:r>
          </a:p>
          <a:p>
            <a:pPr eaLnBrk="1" hangingPunct="1"/>
            <a:r>
              <a:rPr lang="en-US" sz="2000" dirty="0"/>
              <a:t>The parallel queue system is inefficient because there can be customers waiting and idle servers at the same time.</a:t>
            </a:r>
          </a:p>
        </p:txBody>
      </p:sp>
      <p:sp>
        <p:nvSpPr>
          <p:cNvPr id="30723" name="Rectangle 7"/>
          <p:cNvSpPr>
            <a:spLocks noChangeAspect="1" noChangeArrowheads="1"/>
          </p:cNvSpPr>
          <p:nvPr/>
        </p:nvSpPr>
        <p:spPr bwMode="auto">
          <a:xfrm>
            <a:off x="3038475" y="2634923"/>
            <a:ext cx="542925" cy="1625600"/>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24" name="Rectangle 8"/>
          <p:cNvSpPr>
            <a:spLocks noChangeAspect="1" noChangeArrowheads="1"/>
          </p:cNvSpPr>
          <p:nvPr/>
        </p:nvSpPr>
        <p:spPr bwMode="auto">
          <a:xfrm>
            <a:off x="3276600" y="27444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25" name="Line 12"/>
          <p:cNvSpPr>
            <a:spLocks noChangeAspect="1" noChangeShapeType="1"/>
          </p:cNvSpPr>
          <p:nvPr/>
        </p:nvSpPr>
        <p:spPr bwMode="auto">
          <a:xfrm>
            <a:off x="3671888" y="34223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26" name="Text Box 33"/>
          <p:cNvSpPr txBox="1">
            <a:spLocks noChangeArrowheads="1"/>
          </p:cNvSpPr>
          <p:nvPr/>
        </p:nvSpPr>
        <p:spPr bwMode="auto">
          <a:xfrm>
            <a:off x="381000" y="3117523"/>
            <a:ext cx="1447800" cy="641350"/>
          </a:xfrm>
          <a:prstGeom prst="rect">
            <a:avLst/>
          </a:prstGeom>
          <a:noFill/>
          <a:ln w="9525">
            <a:noFill/>
            <a:miter lim="800000"/>
            <a:headEnd/>
            <a:tailEnd/>
          </a:ln>
        </p:spPr>
        <p:txBody>
          <a:bodyPr>
            <a:spAutoFit/>
          </a:bodyPr>
          <a:lstStyle/>
          <a:p>
            <a:pPr>
              <a:spcBef>
                <a:spcPct val="50000"/>
              </a:spcBef>
            </a:pPr>
            <a:r>
              <a:rPr lang="en-US" sz="1800" b="1">
                <a:latin typeface="Univers LT 45 Light" panose="02000403030000020003" pitchFamily="2" charset="0"/>
              </a:rPr>
              <a:t>Pooled system</a:t>
            </a:r>
            <a:endParaRPr lang="en-US" sz="1800">
              <a:latin typeface="Univers LT 45 Light" panose="02000403030000020003" pitchFamily="2" charset="0"/>
            </a:endParaRPr>
          </a:p>
        </p:txBody>
      </p:sp>
      <p:sp>
        <p:nvSpPr>
          <p:cNvPr id="30727" name="Text Box 35"/>
          <p:cNvSpPr txBox="1">
            <a:spLocks noChangeArrowheads="1"/>
          </p:cNvSpPr>
          <p:nvPr/>
        </p:nvSpPr>
        <p:spPr bwMode="auto">
          <a:xfrm>
            <a:off x="5105400" y="3014336"/>
            <a:ext cx="1460500" cy="915987"/>
          </a:xfrm>
          <a:prstGeom prst="rect">
            <a:avLst/>
          </a:prstGeom>
          <a:noFill/>
          <a:ln w="9525">
            <a:noFill/>
            <a:miter lim="800000"/>
            <a:headEnd/>
            <a:tailEnd/>
          </a:ln>
        </p:spPr>
        <p:txBody>
          <a:bodyPr>
            <a:spAutoFit/>
          </a:bodyPr>
          <a:lstStyle/>
          <a:p>
            <a:pPr>
              <a:spcBef>
                <a:spcPct val="50000"/>
              </a:spcBef>
            </a:pPr>
            <a:r>
              <a:rPr lang="en-US" b="1" dirty="0">
                <a:latin typeface="Univers LT 45 Light" panose="02000403030000020003" pitchFamily="2" charset="0"/>
              </a:rPr>
              <a:t>Parallel </a:t>
            </a:r>
            <a:r>
              <a:rPr lang="en-US" sz="1800" b="1" dirty="0">
                <a:latin typeface="Univers LT 45 Light" panose="02000403030000020003" pitchFamily="2" charset="0"/>
              </a:rPr>
              <a:t>queue system</a:t>
            </a:r>
            <a:endParaRPr lang="en-US" sz="1800" dirty="0">
              <a:latin typeface="Univers LT 45 Light" panose="02000403030000020003" pitchFamily="2" charset="0"/>
            </a:endParaRPr>
          </a:p>
        </p:txBody>
      </p:sp>
      <p:sp>
        <p:nvSpPr>
          <p:cNvPr id="30728" name="AutoShape 36"/>
          <p:cNvSpPr>
            <a:spLocks/>
          </p:cNvSpPr>
          <p:nvPr/>
        </p:nvSpPr>
        <p:spPr bwMode="auto">
          <a:xfrm>
            <a:off x="1371600" y="2660323"/>
            <a:ext cx="304800" cy="1600200"/>
          </a:xfrm>
          <a:prstGeom prst="leftBrace">
            <a:avLst>
              <a:gd name="adj1" fmla="val 43750"/>
              <a:gd name="adj2" fmla="val 50000"/>
            </a:avLst>
          </a:prstGeom>
          <a:no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29" name="Rectangle 57"/>
          <p:cNvSpPr>
            <a:spLocks noChangeAspect="1" noChangeArrowheads="1"/>
          </p:cNvSpPr>
          <p:nvPr/>
        </p:nvSpPr>
        <p:spPr bwMode="auto">
          <a:xfrm>
            <a:off x="3276600" y="3117523"/>
            <a:ext cx="217488" cy="220663"/>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30" name="Rectangle 58"/>
          <p:cNvSpPr>
            <a:spLocks noChangeAspect="1" noChangeArrowheads="1"/>
          </p:cNvSpPr>
          <p:nvPr/>
        </p:nvSpPr>
        <p:spPr bwMode="auto">
          <a:xfrm>
            <a:off x="3276600" y="35064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31" name="Rectangle 59"/>
          <p:cNvSpPr>
            <a:spLocks noChangeAspect="1" noChangeArrowheads="1"/>
          </p:cNvSpPr>
          <p:nvPr/>
        </p:nvSpPr>
        <p:spPr bwMode="auto">
          <a:xfrm>
            <a:off x="3276600" y="38874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32" name="Oval 60"/>
          <p:cNvSpPr>
            <a:spLocks noChangeArrowheads="1"/>
          </p:cNvSpPr>
          <p:nvPr/>
        </p:nvSpPr>
        <p:spPr bwMode="auto">
          <a:xfrm>
            <a:off x="3079750" y="275557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3" name="Oval 61"/>
          <p:cNvSpPr>
            <a:spLocks noChangeArrowheads="1"/>
          </p:cNvSpPr>
          <p:nvPr/>
        </p:nvSpPr>
        <p:spPr bwMode="auto">
          <a:xfrm>
            <a:off x="3092450" y="31429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4" name="Oval 62"/>
          <p:cNvSpPr>
            <a:spLocks noChangeArrowheads="1"/>
          </p:cNvSpPr>
          <p:nvPr/>
        </p:nvSpPr>
        <p:spPr bwMode="auto">
          <a:xfrm>
            <a:off x="3098800" y="35366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5" name="Oval 63"/>
          <p:cNvSpPr>
            <a:spLocks noChangeArrowheads="1"/>
          </p:cNvSpPr>
          <p:nvPr/>
        </p:nvSpPr>
        <p:spPr bwMode="auto">
          <a:xfrm>
            <a:off x="3098800" y="39176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6" name="Oval 64"/>
          <p:cNvSpPr>
            <a:spLocks noChangeArrowheads="1"/>
          </p:cNvSpPr>
          <p:nvPr/>
        </p:nvSpPr>
        <p:spPr bwMode="auto">
          <a:xfrm>
            <a:off x="2362200" y="33461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7" name="Oval 65"/>
          <p:cNvSpPr>
            <a:spLocks noChangeArrowheads="1"/>
          </p:cNvSpPr>
          <p:nvPr/>
        </p:nvSpPr>
        <p:spPr bwMode="auto">
          <a:xfrm>
            <a:off x="2133600" y="33461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38" name="Line 66"/>
          <p:cNvSpPr>
            <a:spLocks noChangeAspect="1" noChangeShapeType="1"/>
          </p:cNvSpPr>
          <p:nvPr/>
        </p:nvSpPr>
        <p:spPr bwMode="auto">
          <a:xfrm>
            <a:off x="2590800" y="3422323"/>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39" name="Line 67"/>
          <p:cNvSpPr>
            <a:spLocks noChangeAspect="1" noChangeShapeType="1"/>
          </p:cNvSpPr>
          <p:nvPr/>
        </p:nvSpPr>
        <p:spPr bwMode="auto">
          <a:xfrm>
            <a:off x="1690688" y="34223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40" name="Rectangle 68"/>
          <p:cNvSpPr>
            <a:spLocks noChangeAspect="1" noChangeArrowheads="1"/>
          </p:cNvSpPr>
          <p:nvPr/>
        </p:nvSpPr>
        <p:spPr bwMode="auto">
          <a:xfrm>
            <a:off x="7915275" y="2685723"/>
            <a:ext cx="542925" cy="1625600"/>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41" name="Rectangle 69"/>
          <p:cNvSpPr>
            <a:spLocks noChangeAspect="1" noChangeArrowheads="1"/>
          </p:cNvSpPr>
          <p:nvPr/>
        </p:nvSpPr>
        <p:spPr bwMode="auto">
          <a:xfrm>
            <a:off x="8153400" y="27952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42" name="Line 70"/>
          <p:cNvSpPr>
            <a:spLocks noChangeAspect="1" noChangeShapeType="1"/>
          </p:cNvSpPr>
          <p:nvPr/>
        </p:nvSpPr>
        <p:spPr bwMode="auto">
          <a:xfrm>
            <a:off x="8548688" y="34731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43" name="AutoShape 71"/>
          <p:cNvSpPr>
            <a:spLocks/>
          </p:cNvSpPr>
          <p:nvPr/>
        </p:nvSpPr>
        <p:spPr bwMode="auto">
          <a:xfrm>
            <a:off x="6096000" y="2711123"/>
            <a:ext cx="304800" cy="1600200"/>
          </a:xfrm>
          <a:prstGeom prst="leftBrace">
            <a:avLst>
              <a:gd name="adj1" fmla="val 43750"/>
              <a:gd name="adj2" fmla="val 50000"/>
            </a:avLst>
          </a:prstGeom>
          <a:no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44" name="Rectangle 72"/>
          <p:cNvSpPr>
            <a:spLocks noChangeAspect="1" noChangeArrowheads="1"/>
          </p:cNvSpPr>
          <p:nvPr/>
        </p:nvSpPr>
        <p:spPr bwMode="auto">
          <a:xfrm>
            <a:off x="8153400" y="3168323"/>
            <a:ext cx="217488" cy="220663"/>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45" name="Rectangle 73"/>
          <p:cNvSpPr>
            <a:spLocks noChangeAspect="1" noChangeArrowheads="1"/>
          </p:cNvSpPr>
          <p:nvPr/>
        </p:nvSpPr>
        <p:spPr bwMode="auto">
          <a:xfrm>
            <a:off x="8153400" y="35572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46" name="Rectangle 74"/>
          <p:cNvSpPr>
            <a:spLocks noChangeAspect="1" noChangeArrowheads="1"/>
          </p:cNvSpPr>
          <p:nvPr/>
        </p:nvSpPr>
        <p:spPr bwMode="auto">
          <a:xfrm>
            <a:off x="8153400" y="3938261"/>
            <a:ext cx="217488" cy="220662"/>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47" name="Oval 75"/>
          <p:cNvSpPr>
            <a:spLocks noChangeArrowheads="1"/>
          </p:cNvSpPr>
          <p:nvPr/>
        </p:nvSpPr>
        <p:spPr bwMode="auto">
          <a:xfrm>
            <a:off x="7956550" y="280637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48" name="Oval 78"/>
          <p:cNvSpPr>
            <a:spLocks noChangeArrowheads="1"/>
          </p:cNvSpPr>
          <p:nvPr/>
        </p:nvSpPr>
        <p:spPr bwMode="auto">
          <a:xfrm>
            <a:off x="7975600" y="39684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49" name="Oval 79"/>
          <p:cNvSpPr>
            <a:spLocks noChangeArrowheads="1"/>
          </p:cNvSpPr>
          <p:nvPr/>
        </p:nvSpPr>
        <p:spPr bwMode="auto">
          <a:xfrm>
            <a:off x="7239000" y="27873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50" name="Oval 80"/>
          <p:cNvSpPr>
            <a:spLocks noChangeArrowheads="1"/>
          </p:cNvSpPr>
          <p:nvPr/>
        </p:nvSpPr>
        <p:spPr bwMode="auto">
          <a:xfrm>
            <a:off x="7010400" y="27873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51" name="Line 81"/>
          <p:cNvSpPr>
            <a:spLocks noChangeAspect="1" noChangeShapeType="1"/>
          </p:cNvSpPr>
          <p:nvPr/>
        </p:nvSpPr>
        <p:spPr bwMode="auto">
          <a:xfrm>
            <a:off x="7467600" y="2863523"/>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2" name="Line 82"/>
          <p:cNvSpPr>
            <a:spLocks noChangeAspect="1" noChangeShapeType="1"/>
          </p:cNvSpPr>
          <p:nvPr/>
        </p:nvSpPr>
        <p:spPr bwMode="auto">
          <a:xfrm>
            <a:off x="6415088" y="28635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3" name="Line 100"/>
          <p:cNvSpPr>
            <a:spLocks noChangeAspect="1" noChangeShapeType="1"/>
          </p:cNvSpPr>
          <p:nvPr/>
        </p:nvSpPr>
        <p:spPr bwMode="auto">
          <a:xfrm>
            <a:off x="7453313" y="32445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4" name="Line 101"/>
          <p:cNvSpPr>
            <a:spLocks noChangeAspect="1" noChangeShapeType="1"/>
          </p:cNvSpPr>
          <p:nvPr/>
        </p:nvSpPr>
        <p:spPr bwMode="auto">
          <a:xfrm>
            <a:off x="6400800" y="3244523"/>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5" name="Line 104"/>
          <p:cNvSpPr>
            <a:spLocks noChangeAspect="1" noChangeShapeType="1"/>
          </p:cNvSpPr>
          <p:nvPr/>
        </p:nvSpPr>
        <p:spPr bwMode="auto">
          <a:xfrm>
            <a:off x="7453313" y="36255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6" name="Line 105"/>
          <p:cNvSpPr>
            <a:spLocks noChangeAspect="1" noChangeShapeType="1"/>
          </p:cNvSpPr>
          <p:nvPr/>
        </p:nvSpPr>
        <p:spPr bwMode="auto">
          <a:xfrm>
            <a:off x="6400800" y="3625523"/>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7" name="Oval 106"/>
          <p:cNvSpPr>
            <a:spLocks noChangeArrowheads="1"/>
          </p:cNvSpPr>
          <p:nvPr/>
        </p:nvSpPr>
        <p:spPr bwMode="auto">
          <a:xfrm>
            <a:off x="7224713" y="40065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58" name="Line 108"/>
          <p:cNvSpPr>
            <a:spLocks noChangeAspect="1" noChangeShapeType="1"/>
          </p:cNvSpPr>
          <p:nvPr/>
        </p:nvSpPr>
        <p:spPr bwMode="auto">
          <a:xfrm>
            <a:off x="7453313" y="4082723"/>
            <a:ext cx="366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59" name="Line 109"/>
          <p:cNvSpPr>
            <a:spLocks noChangeAspect="1" noChangeShapeType="1"/>
          </p:cNvSpPr>
          <p:nvPr/>
        </p:nvSpPr>
        <p:spPr bwMode="auto">
          <a:xfrm>
            <a:off x="6400800" y="4082723"/>
            <a:ext cx="366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760" name="Oval 110"/>
          <p:cNvSpPr>
            <a:spLocks noChangeArrowheads="1"/>
          </p:cNvSpPr>
          <p:nvPr/>
        </p:nvSpPr>
        <p:spPr bwMode="auto">
          <a:xfrm>
            <a:off x="6807200" y="27873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62" name="Rectangle 112"/>
          <p:cNvSpPr>
            <a:spLocks noChangeAspect="1" noChangeArrowheads="1"/>
          </p:cNvSpPr>
          <p:nvPr/>
        </p:nvSpPr>
        <p:spPr bwMode="auto">
          <a:xfrm>
            <a:off x="4724400" y="2101523"/>
            <a:ext cx="217488" cy="220663"/>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763" name="Oval 113"/>
          <p:cNvSpPr>
            <a:spLocks noChangeArrowheads="1"/>
          </p:cNvSpPr>
          <p:nvPr/>
        </p:nvSpPr>
        <p:spPr bwMode="auto">
          <a:xfrm>
            <a:off x="4527550" y="2112636"/>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64" name="Text Box 114"/>
          <p:cNvSpPr txBox="1">
            <a:spLocks noChangeArrowheads="1"/>
          </p:cNvSpPr>
          <p:nvPr/>
        </p:nvSpPr>
        <p:spPr bwMode="auto">
          <a:xfrm>
            <a:off x="1828800" y="2012623"/>
            <a:ext cx="2698750" cy="369332"/>
          </a:xfrm>
          <a:prstGeom prst="rect">
            <a:avLst/>
          </a:prstGeom>
          <a:noFill/>
          <a:ln w="9525">
            <a:noFill/>
            <a:miter lim="800000"/>
            <a:headEnd/>
            <a:tailEnd/>
          </a:ln>
        </p:spPr>
        <p:txBody>
          <a:bodyPr wrap="square">
            <a:spAutoFit/>
          </a:bodyPr>
          <a:lstStyle/>
          <a:p>
            <a:pPr>
              <a:spcBef>
                <a:spcPct val="50000"/>
              </a:spcBef>
            </a:pPr>
            <a:r>
              <a:rPr lang="en-US" sz="1800" dirty="0">
                <a:latin typeface="Univers LT 45 Light" panose="02000403030000020003" pitchFamily="2" charset="0"/>
              </a:rPr>
              <a:t>= A customer waiting</a:t>
            </a:r>
          </a:p>
        </p:txBody>
      </p:sp>
      <p:sp>
        <p:nvSpPr>
          <p:cNvPr id="30765" name="Text Box 115"/>
          <p:cNvSpPr txBox="1">
            <a:spLocks noChangeArrowheads="1"/>
          </p:cNvSpPr>
          <p:nvPr/>
        </p:nvSpPr>
        <p:spPr bwMode="auto">
          <a:xfrm>
            <a:off x="4953000" y="2025323"/>
            <a:ext cx="3048000" cy="366713"/>
          </a:xfrm>
          <a:prstGeom prst="rect">
            <a:avLst/>
          </a:prstGeom>
          <a:noFill/>
          <a:ln w="9525">
            <a:noFill/>
            <a:miter lim="800000"/>
            <a:headEnd/>
            <a:tailEnd/>
          </a:ln>
        </p:spPr>
        <p:txBody>
          <a:bodyPr>
            <a:spAutoFit/>
          </a:bodyPr>
          <a:lstStyle/>
          <a:p>
            <a:pPr>
              <a:spcBef>
                <a:spcPct val="50000"/>
              </a:spcBef>
            </a:pPr>
            <a:r>
              <a:rPr lang="en-US" sz="1800">
                <a:latin typeface="Univers LT 45 Light" panose="02000403030000020003" pitchFamily="2" charset="0"/>
              </a:rPr>
              <a:t>= A customer in service</a:t>
            </a:r>
          </a:p>
        </p:txBody>
      </p:sp>
      <p:sp>
        <p:nvSpPr>
          <p:cNvPr id="48" name="Oval 113"/>
          <p:cNvSpPr>
            <a:spLocks noChangeArrowheads="1"/>
          </p:cNvSpPr>
          <p:nvPr/>
        </p:nvSpPr>
        <p:spPr bwMode="auto">
          <a:xfrm>
            <a:off x="1676400" y="2101523"/>
            <a:ext cx="152400" cy="152400"/>
          </a:xfrm>
          <a:prstGeom prst="ellipse">
            <a:avLst/>
          </a:prstGeom>
          <a:solidFill>
            <a:srgbClr val="FF0000"/>
          </a:solid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49" name="Slide Number Placeholder 3">
            <a:extLst>
              <a:ext uri="{FF2B5EF4-FFF2-40B4-BE49-F238E27FC236}">
                <a16:creationId xmlns:a16="http://schemas.microsoft.com/office/drawing/2014/main" id="{AB6A44AD-FA34-CC04-43C4-457BCF61B9A1}"/>
              </a:ext>
            </a:extLst>
          </p:cNvPr>
          <p:cNvSpPr>
            <a:spLocks noGrp="1"/>
          </p:cNvSpPr>
          <p:nvPr>
            <p:ph type="sldNum" sz="quarter" idx="12"/>
          </p:nvPr>
        </p:nvSpPr>
        <p:spPr>
          <a:xfrm>
            <a:off x="7747278" y="6326207"/>
            <a:ext cx="768071" cy="365125"/>
          </a:xfrm>
        </p:spPr>
        <p:txBody>
          <a:bodyPr/>
          <a:lstStyle/>
          <a:p>
            <a:fld id="{898C6173-9B67-4D5E-BF79-09D4FDA79571}" type="slidenum">
              <a:rPr lang="en-US" smtClean="0"/>
              <a:t>8</a:t>
            </a:fld>
            <a:endParaRPr lang="en-US"/>
          </a:p>
        </p:txBody>
      </p:sp>
    </p:spTree>
    <p:extLst>
      <p:ext uri="{BB962C8B-B14F-4D97-AF65-F5344CB8AC3E}">
        <p14:creationId xmlns:p14="http://schemas.microsoft.com/office/powerpoint/2010/main" val="57810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7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7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7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7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7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p:bldP spid="30740" grpId="0" animBg="1"/>
      <p:bldP spid="30741" grpId="0" animBg="1"/>
      <p:bldP spid="30742" grpId="0" animBg="1"/>
      <p:bldP spid="30743" grpId="0" animBg="1"/>
      <p:bldP spid="30744" grpId="0" animBg="1"/>
      <p:bldP spid="30745" grpId="0" animBg="1"/>
      <p:bldP spid="30746" grpId="0" animBg="1"/>
      <p:bldP spid="30747" grpId="0" animBg="1"/>
      <p:bldP spid="30748" grpId="0" animBg="1"/>
      <p:bldP spid="30749" grpId="0" animBg="1"/>
      <p:bldP spid="30750" grpId="0" animBg="1"/>
      <p:bldP spid="30751" grpId="0" animBg="1"/>
      <p:bldP spid="30752" grpId="0" animBg="1"/>
      <p:bldP spid="30753" grpId="0" animBg="1"/>
      <p:bldP spid="30754" grpId="0" animBg="1"/>
      <p:bldP spid="30755" grpId="0" animBg="1"/>
      <p:bldP spid="30756" grpId="0" animBg="1"/>
      <p:bldP spid="30757" grpId="0" animBg="1"/>
      <p:bldP spid="30758" grpId="0" animBg="1"/>
      <p:bldP spid="30759" grpId="0" animBg="1"/>
      <p:bldP spid="3076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35018</TotalTime>
  <Words>3750</Words>
  <Application>Microsoft Macintosh PowerPoint</Application>
  <PresentationFormat>On-screen Show (4:3)</PresentationFormat>
  <Paragraphs>464</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CMU Sans Serif</vt:lpstr>
      <vt:lpstr>Times New Roman</vt:lpstr>
      <vt:lpstr>Univers LT 45 Light</vt:lpstr>
      <vt:lpstr>Office Theme</vt:lpstr>
      <vt:lpstr>UGBA 141 Production and Operations Management</vt:lpstr>
      <vt:lpstr>Course Announcements</vt:lpstr>
      <vt:lpstr>Next Week’s Slides</vt:lpstr>
      <vt:lpstr>PowerPoint Presentation</vt:lpstr>
      <vt:lpstr>Parallel vs Pooled</vt:lpstr>
      <vt:lpstr>Which System is More Effective?</vt:lpstr>
      <vt:lpstr>Pooling Reduces Time in Queue</vt:lpstr>
      <vt:lpstr>Pooling Reduces # Waiting    not # in Service</vt:lpstr>
      <vt:lpstr>Pooling Why It Works</vt:lpstr>
      <vt:lpstr>Have We Been Realistic?</vt:lpstr>
      <vt:lpstr>Psychology of Queueing: Supply Side</vt:lpstr>
      <vt:lpstr>Pooling Can Be Worse</vt:lpstr>
      <vt:lpstr>Diseconomies of Pooling in ED</vt:lpstr>
      <vt:lpstr>Parallel Q Reduces LOS by 10%</vt:lpstr>
      <vt:lpstr>Humans Are Not Machines</vt:lpstr>
      <vt:lpstr>Virtual Grocery Store</vt:lpstr>
      <vt:lpstr>Parallel Q Moves Faster</vt:lpstr>
      <vt:lpstr>Psychology of Queueing: Demand Side</vt:lpstr>
      <vt:lpstr>Design for Perception</vt:lpstr>
      <vt:lpstr>Recent Findings</vt:lpstr>
      <vt:lpstr>Design for Memory</vt:lpstr>
      <vt:lpstr>Managing Queues Summary</vt:lpstr>
      <vt:lpstr>What’s Next</vt:lpstr>
      <vt:lpstr>Appendix</vt:lpstr>
      <vt:lpstr>Scheduling/Prioritization</vt:lpstr>
      <vt:lpstr>Scheduling SPT Rule</vt:lpstr>
      <vt:lpstr>Scheduling Weighted SPT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Park Sinchaisri</cp:lastModifiedBy>
  <cp:revision>1527</cp:revision>
  <dcterms:created xsi:type="dcterms:W3CDTF">2017-02-28T00:13:09Z</dcterms:created>
  <dcterms:modified xsi:type="dcterms:W3CDTF">2022-04-15T16:22:52Z</dcterms:modified>
</cp:coreProperties>
</file>